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6" r:id="rId2"/>
    <p:sldId id="263" r:id="rId3"/>
    <p:sldId id="284" r:id="rId4"/>
    <p:sldId id="302" r:id="rId5"/>
    <p:sldId id="256" r:id="rId6"/>
    <p:sldId id="285" r:id="rId7"/>
    <p:sldId id="287" r:id="rId8"/>
    <p:sldId id="290" r:id="rId9"/>
    <p:sldId id="292" r:id="rId10"/>
    <p:sldId id="291" r:id="rId11"/>
    <p:sldId id="307" r:id="rId12"/>
    <p:sldId id="293" r:id="rId13"/>
    <p:sldId id="308" r:id="rId14"/>
    <p:sldId id="294" r:id="rId15"/>
    <p:sldId id="297" r:id="rId16"/>
    <p:sldId id="295" r:id="rId17"/>
    <p:sldId id="301" r:id="rId18"/>
    <p:sldId id="303" r:id="rId19"/>
    <p:sldId id="305" r:id="rId20"/>
    <p:sldId id="306" r:id="rId21"/>
    <p:sldId id="298" r:id="rId22"/>
    <p:sldId id="300" r:id="rId23"/>
    <p:sldId id="283" r:id="rId24"/>
    <p:sldId id="309" r:id="rId25"/>
    <p:sldId id="310" r:id="rId26"/>
    <p:sldId id="296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84056"/>
  </p:normalViewPr>
  <p:slideViewPr>
    <p:cSldViewPr snapToGrid="0" snapToObjects="1">
      <p:cViewPr>
        <p:scale>
          <a:sx n="83" d="100"/>
          <a:sy n="83" d="100"/>
        </p:scale>
        <p:origin x="192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8893D-F5EC-974C-AF57-726955D77A15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4C8B2-3262-5344-9556-C7C9D9A40C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38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! </a:t>
            </a:r>
          </a:p>
          <a:p>
            <a:r>
              <a:rPr lang="fr-FR" dirty="0"/>
              <a:t>Nous voici arrivés au terme de</a:t>
            </a:r>
            <a:r>
              <a:rPr lang="fr-FR" baseline="0" dirty="0"/>
              <a:t> ces 6 semaines de stage et je vais aujourd’hui vous présenter les différentes tâches réalisées durant ces 6 semaines d’immersion en entreprise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1183C-8626-455F-8CAA-D7A7A9539B51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1240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Thales hérite d’un passé prestigieux, fruit d’unions entre diverses entreprises déjà bien connues à l’époque. Ce qu’il faut retenir de cette ligne du temps, c’est principalement 2 dates : </a:t>
            </a:r>
          </a:p>
          <a:p>
            <a:pPr marL="171450" indent="-171450">
              <a:buFontTx/>
              <a:buChar char="-"/>
            </a:pP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1968 : Union de 2 grandes sociétés pour former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Thomason-CSF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ancien nom de Thales. Par la suite, Thales se développe, connait des hauts mais aussi des bas. </a:t>
            </a:r>
          </a:p>
          <a:p>
            <a:pPr marL="171450" indent="-171450">
              <a:buFontTx/>
              <a:buChar char="-"/>
            </a:pP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1998 : Accord de coopération avec 3 grandes entreprises : Alcatel, Dassault et Aérospatial. Grâce à cet accord, Thomson-CSF consolide son périmètre d’activités, ses positions concurrentielles dans la défense et l’électronique industrielle, ainsi que son implantation dans plusieurs pays européens</a:t>
            </a:r>
          </a:p>
          <a:p>
            <a:pPr marL="171450" indent="-171450">
              <a:buFontTx/>
              <a:buChar char="-"/>
            </a:pP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S’en suivent diverses acquisitions permettant à Thomson-CSF de bien se développer au point qu’en 2000, l’entreprise décide de modifier ses domaines d’activités. Elle met en place une organisation centrée sur 3 pôles. Cette même année, pour marquer le coup, elle change de nom et devient Thales. Cette structure est conservée jusqu’en 2007.</a:t>
            </a:r>
          </a:p>
          <a:p>
            <a:pPr marL="171450" indent="-171450">
              <a:buFontTx/>
              <a:buChar char="-"/>
            </a:pP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Après 2007, Thales décide d’opérer dans 5 domaines clés.</a:t>
            </a:r>
          </a:p>
          <a:p>
            <a:endParaRPr lang="fr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CFTH : Cette compagnie avait essentiellement pour but d’exploiter en France les brevets de la société américaine Thomson-Houston Electric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dans le domaine de la production et du transport de l’électricité.</a:t>
            </a:r>
          </a:p>
          <a:p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Hotchkiss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-Brandt : fabriquant d’appareils électroménagers, de voitures, d’armes et de munitions.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CSF et SFR : Toutes deux tiennent un rôle primordial dans le développement de la radiodiffusion, des radiocommunications sur ondes courtes, de l’électro-acoustique ainsi que du radar et de la télévision.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1998, Aérospatial, Alcatel, Dassault Industries et Thomson-CSF signent un accord de coopération grâce au gouvernement français. À l’issu de celui-ci, Thomson-CSF obtient les activités d’électronique professionnelle et de défense d’Alcatel et Dassault Electronique. De cette façon, Thomson- CSF consolide son périmètre d’activités, ses positions concurrentielles dans la défense et l’électronique industrielle, ainsi que son implantation dans plusieurs pays européens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2000, Thomson-CSF décide de modifier son organisation autour de 3 pôles.</a:t>
            </a:r>
          </a:p>
          <a:p>
            <a:endParaRPr lang="fr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4C8B2-3262-5344-9556-C7C9D9A40C6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6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Systèmes de communication : équipements radio HF et VHF robustes et sécurisés (boîtes d’antennes, amplificateurs de puissance, coupleurs d’antennes) pour les communications terrestres, navales ou aéronautique, qu’elles soient civiles ou militaires.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Systèmes d’information : dispositifs de gestion d’urgence, d’information aux usagers de transports, BMS (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Battlefield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System ), soldat modernisé,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vétronique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(systèmes électroniques de navigation et de communication des véhicules militaires).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Protection de l’information : sécurisation des échanges de données et protection contre le </a:t>
            </a:r>
            <a:r>
              <a:rPr lang="fr-B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 et la 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 de données confidentielles. C’est dans cette branche que j’ai pris place durant le stage.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4C8B2-3262-5344-9556-C7C9D9A40C6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845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façon plus visuelle, tous les calculs opérés par l’algorithme AES sont des calculs matriciels. C’est </a:t>
            </a:r>
            <a:r>
              <a:rPr lang="fr-FR" dirty="0" err="1"/>
              <a:t>pq</a:t>
            </a:r>
            <a:r>
              <a:rPr lang="fr-FR" dirty="0"/>
              <a:t> nous avons 2 matrices…</a:t>
            </a:r>
          </a:p>
          <a:p>
            <a:r>
              <a:rPr lang="fr-FR" dirty="0"/>
              <a:t>Ces matrices sont de taille 4x4 pour la simple et bonne raison que l’on traite des données et des clés de taille de 128 bits, </a:t>
            </a:r>
            <a:r>
              <a:rPr lang="fr-FR" dirty="0" err="1"/>
              <a:t>i.e</a:t>
            </a:r>
            <a:r>
              <a:rPr lang="fr-FR" dirty="0"/>
              <a:t> 16 bytes/octets et par conséquent les 16 éléments de la matrice correspondent aux 16 bytes de clé/données.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4C8B2-3262-5344-9556-C7C9D9A40C6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27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Principe d’une attaque passive de type CPA. On retrouve sur la figure 3 grands blocs. Je vais détailler chacun de ses blocs un par un.</a:t>
            </a:r>
          </a:p>
          <a:p>
            <a:r>
              <a:rPr lang="fr-FR" dirty="0"/>
              <a:t>Le bloc 1 a pour but principal d’utiliser un oscilloscope afin de mesurer la consommation de puissance du </a:t>
            </a:r>
            <a:r>
              <a:rPr lang="fr-FR" dirty="0" err="1"/>
              <a:t>device</a:t>
            </a:r>
            <a:r>
              <a:rPr lang="fr-FR" dirty="0"/>
              <a:t> cryptographique lorsqu’il chiffre des données.</a:t>
            </a:r>
          </a:p>
          <a:p>
            <a:r>
              <a:rPr lang="fr-FR" dirty="0"/>
              <a:t>Le bloc 2 a pour objectifs principal d’utiliser un ordinateur afin de réaliser des calculs de simulation. Le résultat final du bloc 2 est en pratique une simulation de puissance.</a:t>
            </a:r>
          </a:p>
          <a:p>
            <a:r>
              <a:rPr lang="fr-FR" dirty="0"/>
              <a:t>Le bloc 3 a pour objectif principal de comparer les résultats du bloc 1 (</a:t>
            </a:r>
            <a:r>
              <a:rPr lang="fr-FR" dirty="0" err="1"/>
              <a:t>i.e</a:t>
            </a:r>
            <a:r>
              <a:rPr lang="fr-FR" dirty="0"/>
              <a:t> les traces de puissance) avec les résultats du bloc2 (</a:t>
            </a:r>
            <a:r>
              <a:rPr lang="fr-FR" dirty="0" err="1"/>
              <a:t>i.e</a:t>
            </a:r>
            <a:r>
              <a:rPr lang="fr-FR" dirty="0"/>
              <a:t> les simulations de puissance). Plus précisément, il va calculer la </a:t>
            </a:r>
            <a:r>
              <a:rPr lang="fr-FR" dirty="0" err="1"/>
              <a:t>corréation</a:t>
            </a:r>
            <a:r>
              <a:rPr lang="fr-FR" dirty="0"/>
              <a:t> entre ces 2 séries de résultats en vue de déterminer la valeur de la clé secrète.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4C8B2-3262-5344-9556-C7C9D9A40C6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194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4C8B2-3262-5344-9556-C7C9D9A40C6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23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1183C-8626-455F-8CAA-D7A7A9539B51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312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5CDFC-F791-2D4C-AEFD-93A134E08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5B8F8E-40DA-1041-9114-450DEE58C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ADB22D-4959-0D41-89A7-1627754A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BEE4-0FF2-7C4E-B4DD-8117035528BB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B675D0-27BF-144C-AC9C-E181FAA0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294A1B-A139-A840-88AB-60EDFB75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62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07379-DF8A-8941-8B25-11AA9804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C5D38D7-F58D-364D-9741-5612A949C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45049B-F654-1241-AE44-293336ED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6B00-7A1C-4A49-9B54-4455FE01C69B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9429E4-18BF-EF42-8624-E8B7DFCA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CBAE8-CA65-F14B-BE38-E1D8B8B1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81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939668E-DDAA-7341-9778-0142ED0DA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E8A407-A125-F34F-BF0C-327B9ECD0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F16E35-5D53-6446-AAAB-2E7F86D5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51FE-B1F1-CC49-B694-9CDAC1979B99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BA7DA7-5B56-6B46-8949-FF630E1F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96B5D-2C83-6143-990F-96E64AF6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7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CAFC5-CEC5-D544-9055-D03ED7AD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B7C68D-583F-3949-90D4-2A354D1BD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69D43B-99D2-844D-BA94-5121178E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1905-8F5E-F644-84FD-25648E5B57B0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3D3CE4-6CCA-5448-9C46-11769C03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5AD3DF-B6E2-BF4D-995A-4B2F7653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47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7DAED-14DC-4C4F-A5F7-839DA3F7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F49004-A1F2-F341-A73E-6886B20F2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6B3F86-BFF7-A842-B48D-9462D258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0D9A-CB55-7B4C-8472-59AA39D58381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4C771E-8F2E-BD44-BD54-3AC701EC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30271C-D1FE-3C41-A943-8CE6B741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04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F6DAE-B63E-3148-B6EA-778FDA50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FFB2A0-4945-DD4D-8C0A-EDF14FE6A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3B5795-BC29-904D-9ADB-3FBD05C84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2AD16B-38CE-3348-B609-FC08F5BE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9FC0-88FE-AA47-81F2-AA47ACDE85B6}" type="datetime1">
              <a:rPr lang="fr-BE" smtClean="0"/>
              <a:t>12/11/18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23CE5E-0B98-1047-9770-320BFEB8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B52FB-B119-B149-BA25-AC991885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60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49B50-4493-A54D-8BB4-84BFF762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C405CD-0CB2-B342-8816-F8DAAE709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B45026-26A5-3C42-855E-E4AAB3ECB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A7A57B-CE50-6044-A8FE-AEC434CAC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4124ECD-645B-0747-AE34-B5AE3E6C8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BCAD59-9CC5-1E42-B67E-FFAE711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58486-0C70-5945-9DB6-C7DB7DC3A24F}" type="datetime1">
              <a:rPr lang="fr-BE" smtClean="0"/>
              <a:t>12/11/18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0CFD3FB-77F3-B54B-A486-29872C8C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D80A13E-E09A-3E4F-A8B7-01D49F0A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4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847EE-1DFD-9544-8C80-A8E6B679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18BCB2-235C-3344-B5EB-11A8E7A4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1604-060C-5545-A92E-1F80369B0AD6}" type="datetime1">
              <a:rPr lang="fr-BE" smtClean="0"/>
              <a:t>12/11/18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D774D2-F8CA-294A-BDE9-33BF2D81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12D4D-019A-934A-B273-7CEF89A3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67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3B98E7-28C6-F445-93E9-77E57BAC0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3C9E-1A33-134B-A068-A142BDDA5AFE}" type="datetime1">
              <a:rPr lang="fr-BE" smtClean="0"/>
              <a:t>12/11/18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6FE3C0-E3B7-A04E-B4F2-E85B5183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511F67-F648-4440-9F36-51AD9B0A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27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D2C0F0-8F9D-B44D-92E7-2E0525B8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66A739-2E94-6D4F-BF01-E0139251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2A0066-6564-5246-9D02-168A6C801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B34526-CC12-1847-9374-0D0BB033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5263F-9845-B041-8004-42230AC86A73}" type="datetime1">
              <a:rPr lang="fr-BE" smtClean="0"/>
              <a:t>12/11/18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4D8682-871E-184B-9E21-685B3DF9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A105C8-4712-D848-8FCA-ED6C83ED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35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8BF13-C42A-2A45-B1AA-0B2A45C5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B6DA144-58E0-AF4F-B556-F354569CB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34F0C94-4F9E-214C-BD8D-649F93FD7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91EC19-A323-7849-815F-419F6F49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3877-1414-4640-BF3D-61C146F8973C}" type="datetime1">
              <a:rPr lang="fr-BE" smtClean="0"/>
              <a:t>12/11/18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BE3E88-9C34-C642-A944-6192796F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A56039-5AD1-F44D-A964-F004D38D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94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51B4841-1C0B-D442-8AEA-53914F41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B3A708-900B-C740-9E34-7B6628C4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8E7469-39BA-3F48-A73F-56D6C20BA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3D0C3-BB25-2746-8DED-38BB6AFA3261}" type="datetime1">
              <a:rPr lang="fr-BE" smtClean="0"/>
              <a:t>12/11/18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93792C-B3E7-A04C-9EB7-05BCCD0F0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B3EDE1-E9C7-094D-8B9A-5C8563B3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E7FAD-9DB1-3641-A319-FDBD80622C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72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040921" y="276933"/>
            <a:ext cx="6110158" cy="2457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F69593-5D20-2B4C-A84C-A3FB3DC0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98" y="397067"/>
            <a:ext cx="2457450" cy="2308859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78880" y="922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10680" y="3970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1" descr="Macintosh HD:Users:Anizet:Downloads:logo+complet.BMP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21" y="581733"/>
            <a:ext cx="2123203" cy="15163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3040921" y="3133599"/>
            <a:ext cx="6344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fr-BE" sz="3200" b="1" dirty="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rPr>
              <a:t>Stage d’insertion en entreprise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264" y="4570274"/>
            <a:ext cx="80717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/>
              <a:t>Présentation orale: </a:t>
            </a:r>
            <a:r>
              <a:rPr lang="fr-BE" dirty="0"/>
              <a:t>Thomas Anizet</a:t>
            </a:r>
          </a:p>
          <a:p>
            <a:endParaRPr lang="fr-BE" dirty="0"/>
          </a:p>
          <a:p>
            <a:r>
              <a:rPr lang="fr-BE" b="1" dirty="0"/>
              <a:t>Maître de stage </a:t>
            </a:r>
            <a:r>
              <a:rPr lang="fr-BE" dirty="0"/>
              <a:t>: Mr </a:t>
            </a:r>
            <a:r>
              <a:rPr lang="fr-BE" dirty="0" err="1"/>
              <a:t>Liran</a:t>
            </a:r>
            <a:r>
              <a:rPr lang="fr-BE" dirty="0"/>
              <a:t> LERMAN</a:t>
            </a:r>
          </a:p>
          <a:p>
            <a:r>
              <a:rPr lang="fr-BE" b="1" dirty="0"/>
              <a:t>Superviseur </a:t>
            </a:r>
            <a:r>
              <a:rPr lang="fr-BE" dirty="0"/>
              <a:t>: Mme Clémence FLEMAL</a:t>
            </a:r>
          </a:p>
          <a:p>
            <a:endParaRPr lang="fr-BE" sz="1600" dirty="0"/>
          </a:p>
          <a:p>
            <a:r>
              <a:rPr lang="fr-BE" sz="1600" dirty="0"/>
              <a:t>Chez </a:t>
            </a:r>
            <a:r>
              <a:rPr lang="fr-BE" sz="1600" b="1" dirty="0"/>
              <a:t>THALES</a:t>
            </a:r>
            <a:r>
              <a:rPr lang="fr-BE" sz="1600" dirty="0"/>
              <a:t>, sur le site de </a:t>
            </a:r>
            <a:r>
              <a:rPr lang="fr-BE" sz="1600" b="1" dirty="0"/>
              <a:t>TUBIZE,</a:t>
            </a:r>
            <a:br>
              <a:rPr lang="fr-BE" sz="1600" b="1" dirty="0"/>
            </a:br>
            <a:r>
              <a:rPr lang="fr-BE" sz="1600" dirty="0"/>
              <a:t>du 17 Septembre au 27 Octobre 2018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C8306B-ECB5-EC49-A0B2-4A675ECE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15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ABCCCF-B290-DC47-A99D-7CA7E19F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96" y="1821827"/>
            <a:ext cx="5883408" cy="3294322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534EA9C7-9203-2843-A67D-E1B8F527D4EA}"/>
              </a:ext>
            </a:extLst>
          </p:cNvPr>
          <p:cNvSpPr txBox="1"/>
          <p:nvPr/>
        </p:nvSpPr>
        <p:spPr>
          <a:xfrm>
            <a:off x="0" y="1146661"/>
            <a:ext cx="23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b="1" dirty="0">
                <a:sym typeface="Wingdings" pitchFamily="2" charset="2"/>
              </a:rPr>
              <a:t>Bloc 1</a:t>
            </a:r>
            <a:r>
              <a:rPr lang="fr-FR" dirty="0">
                <a:sym typeface="Wingdings" pitchFamily="2" charset="2"/>
              </a:rPr>
              <a:t> : Oscilloscope</a:t>
            </a:r>
            <a:endParaRPr lang="fr-FR" dirty="0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1D0FAE4E-B050-6C43-A5C0-CF0F170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343" y="1821827"/>
            <a:ext cx="4405561" cy="2483727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A517D2EE-0F2D-B344-A7C6-5D863D7F1DEB}"/>
              </a:ext>
            </a:extLst>
          </p:cNvPr>
          <p:cNvSpPr txBox="1"/>
          <p:nvPr/>
        </p:nvSpPr>
        <p:spPr>
          <a:xfrm>
            <a:off x="8739977" y="4342759"/>
            <a:ext cx="234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p(t) = u(t) . i(t)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p(t) = V</a:t>
            </a:r>
            <a:r>
              <a:rPr lang="fr-F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V(t)/R</a:t>
            </a:r>
            <a:endParaRPr lang="fr-FR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Double flèche horizontale 68">
            <a:extLst>
              <a:ext uri="{FF2B5EF4-FFF2-40B4-BE49-F238E27FC236}">
                <a16:creationId xmlns:a16="http://schemas.microsoft.com/office/drawing/2014/main" id="{0408CD22-FDAA-B74F-93A3-60262E82CD3F}"/>
              </a:ext>
            </a:extLst>
          </p:cNvPr>
          <p:cNvSpPr/>
          <p:nvPr/>
        </p:nvSpPr>
        <p:spPr>
          <a:xfrm>
            <a:off x="8229652" y="4720375"/>
            <a:ext cx="415290" cy="2001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A9FE41A-1D8F-1C4B-8246-59756EAD0989}"/>
              </a:ext>
            </a:extLst>
          </p:cNvPr>
          <p:cNvSpPr txBox="1"/>
          <p:nvPr/>
        </p:nvSpPr>
        <p:spPr>
          <a:xfrm>
            <a:off x="8565843" y="1297367"/>
            <a:ext cx="20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Trace de puissance :</a:t>
            </a:r>
          </a:p>
        </p:txBody>
      </p:sp>
      <p:sp>
        <p:nvSpPr>
          <p:cNvPr id="23" name="Signalisation droite 22">
            <a:extLst>
              <a:ext uri="{FF2B5EF4-FFF2-40B4-BE49-F238E27FC236}">
                <a16:creationId xmlns:a16="http://schemas.microsoft.com/office/drawing/2014/main" id="{558AAB93-56A0-ED43-B690-E9BC2DCCF50A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FDD7FA5F-DFBF-5242-A3C6-1F719C488D83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1609730-4B3F-FE46-94B7-08FD308AB1BE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804122F-406B-6D4A-BBCE-F3DCC1E97DB1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81CFF1B-3C4C-9B47-B707-ECF21F2A0133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E45B769-5B88-7144-864F-23CEBEB332D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53F884F-6176-664E-8BA6-863F107A4BB7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924F29E-78E0-6340-83A0-8553991D8209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F654669-6FF7-ED40-80FD-606F41C3A596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8A59ED31-0F90-DB4A-8568-E5916E0EC3E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16DA7A9C-235B-194A-A825-B152C43CB42C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3F3F91AF-4CE9-814F-8299-CFAEDAA2180B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18FF01FE-60B4-7247-8419-615D7E02B976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36FC2-7D2B-B344-9452-0546EEE32BC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072AEC3-4463-3444-BBC2-40686661024A}"/>
              </a:ext>
            </a:extLst>
          </p:cNvPr>
          <p:cNvSpPr txBox="1"/>
          <p:nvPr/>
        </p:nvSpPr>
        <p:spPr>
          <a:xfrm>
            <a:off x="5007722" y="19081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6FFE14C-2880-6B45-836B-BC0A9F1BD37A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40F7A9F-87E9-F647-99D7-7ED5D276FC5C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E003D6A-AB52-184E-BC93-0CD45A9CF10B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1970000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C68CD85-FDE3-EC44-A9EA-A3F45F71480A}"/>
              </a:ext>
            </a:extLst>
          </p:cNvPr>
          <p:cNvSpPr txBox="1"/>
          <p:nvPr/>
        </p:nvSpPr>
        <p:spPr>
          <a:xfrm>
            <a:off x="120316" y="868201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b="1" u="sng" dirty="0"/>
              <a:t>Principe CPA </a:t>
            </a:r>
            <a:r>
              <a:rPr lang="fr-FR" dirty="0"/>
              <a:t>: </a:t>
            </a:r>
          </a:p>
        </p:txBody>
      </p:sp>
      <p:sp>
        <p:nvSpPr>
          <p:cNvPr id="20" name="Signalisation droite 19">
            <a:extLst>
              <a:ext uri="{FF2B5EF4-FFF2-40B4-BE49-F238E27FC236}">
                <a16:creationId xmlns:a16="http://schemas.microsoft.com/office/drawing/2014/main" id="{F38AD6D7-EF5A-114A-9A82-3AB026C04B5A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3446C9CC-D1DE-A343-BC17-A743BD296AB9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9736E78-AFC7-8B40-93BE-9E4F310BB4C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5B90A2-FB97-D44B-A7D5-5A24AAD7678E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6382D56-6BF1-FF4C-8374-F8D7567FB782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827D68-A8F2-DE49-9686-DD1563B09856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724833B-57B8-3F4F-8D3D-54609728FEE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66F9AB-0A78-1B4B-924E-681494720C00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FD624CEF-BC33-2149-B1C4-9AF253E2E4A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805C09FC-6640-6B4B-91BD-5783FFEA2E6F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7EBF5BA8-C179-0749-BE99-FEE9F6F7A6A8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082D89CA-C2ED-0242-B752-69D0D33CD6D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6C4B574-1658-FF47-A20F-9BF08E2AB47D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8BDAA7-91BB-A64C-9FA1-91DDB344701E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00F4F55-F110-AD4B-8A1F-E877BFF9087B}"/>
              </a:ext>
            </a:extLst>
          </p:cNvPr>
          <p:cNvSpPr txBox="1"/>
          <p:nvPr/>
        </p:nvSpPr>
        <p:spPr>
          <a:xfrm>
            <a:off x="5007510" y="24225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4BAC1-8B40-C040-93C2-E55EE99C4684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1D89F76-F8E0-3B4A-9765-B41183FC886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90EA822-559B-C849-AEED-0E1D41B6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" y="1167776"/>
            <a:ext cx="10199694" cy="5690223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1457A4CD-D470-DC48-B44D-D0EFDFBB8D82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45383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9DB39C-AA09-8244-8C29-82978AD6A4D1}"/>
              </a:ext>
            </a:extLst>
          </p:cNvPr>
          <p:cNvSpPr txBox="1"/>
          <p:nvPr/>
        </p:nvSpPr>
        <p:spPr>
          <a:xfrm>
            <a:off x="0" y="1146661"/>
            <a:ext cx="346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b="1" dirty="0">
                <a:sym typeface="Wingdings" pitchFamily="2" charset="2"/>
              </a:rPr>
              <a:t>Bloc 2</a:t>
            </a:r>
            <a:r>
              <a:rPr lang="fr-FR" dirty="0">
                <a:sym typeface="Wingdings" pitchFamily="2" charset="2"/>
              </a:rPr>
              <a:t> : Simulations ordinateur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3F8783-A9CC-7844-9825-29F0F3BD7D70}"/>
              </a:ext>
            </a:extLst>
          </p:cNvPr>
          <p:cNvSpPr/>
          <p:nvPr/>
        </p:nvSpPr>
        <p:spPr>
          <a:xfrm>
            <a:off x="1510746" y="4268771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21822-5195-2B43-A7D9-481FE36844DA}"/>
              </a:ext>
            </a:extLst>
          </p:cNvPr>
          <p:cNvSpPr/>
          <p:nvPr/>
        </p:nvSpPr>
        <p:spPr>
          <a:xfrm>
            <a:off x="1510745" y="5271614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00CE48-027F-4840-9B7E-A93E3AEE063B}"/>
              </a:ext>
            </a:extLst>
          </p:cNvPr>
          <p:cNvSpPr txBox="1"/>
          <p:nvPr/>
        </p:nvSpPr>
        <p:spPr>
          <a:xfrm>
            <a:off x="1523277" y="43897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0E474A-9B74-154B-B6B1-B10B57DED39E}"/>
              </a:ext>
            </a:extLst>
          </p:cNvPr>
          <p:cNvSpPr txBox="1"/>
          <p:nvPr/>
        </p:nvSpPr>
        <p:spPr>
          <a:xfrm>
            <a:off x="1481157" y="5412509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secrète</a:t>
            </a:r>
          </a:p>
        </p:txBody>
      </p:sp>
      <p:sp>
        <p:nvSpPr>
          <p:cNvPr id="10" name="Virage 9">
            <a:extLst>
              <a:ext uri="{FF2B5EF4-FFF2-40B4-BE49-F238E27FC236}">
                <a16:creationId xmlns:a16="http://schemas.microsoft.com/office/drawing/2014/main" id="{5FFBF3BD-ABF9-004A-B59A-6C20E39B85D9}"/>
              </a:ext>
            </a:extLst>
          </p:cNvPr>
          <p:cNvSpPr/>
          <p:nvPr/>
        </p:nvSpPr>
        <p:spPr>
          <a:xfrm rot="5400000">
            <a:off x="3156102" y="4060594"/>
            <a:ext cx="364651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Virage 10">
            <a:extLst>
              <a:ext uri="{FF2B5EF4-FFF2-40B4-BE49-F238E27FC236}">
                <a16:creationId xmlns:a16="http://schemas.microsoft.com/office/drawing/2014/main" id="{97B90D5B-7297-EE49-898C-E3642560E3E8}"/>
              </a:ext>
            </a:extLst>
          </p:cNvPr>
          <p:cNvSpPr/>
          <p:nvPr/>
        </p:nvSpPr>
        <p:spPr>
          <a:xfrm rot="5400000" flipH="1">
            <a:off x="3143094" y="5108021"/>
            <a:ext cx="390668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9B0B48D1-30E9-884A-A34F-F40FC6A607BA}"/>
              </a:ext>
            </a:extLst>
          </p:cNvPr>
          <p:cNvSpPr/>
          <p:nvPr/>
        </p:nvSpPr>
        <p:spPr>
          <a:xfrm>
            <a:off x="4327450" y="5016210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CFA3F-1A9C-1742-A9ED-69A4DE893C15}"/>
              </a:ext>
            </a:extLst>
          </p:cNvPr>
          <p:cNvSpPr/>
          <p:nvPr/>
        </p:nvSpPr>
        <p:spPr>
          <a:xfrm>
            <a:off x="5546033" y="4759119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E66FDF-AD9E-5D48-A060-121EC67882D4}"/>
              </a:ext>
            </a:extLst>
          </p:cNvPr>
          <p:cNvSpPr txBox="1"/>
          <p:nvPr/>
        </p:nvSpPr>
        <p:spPr>
          <a:xfrm>
            <a:off x="5946887" y="488013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CD941A12-EB79-DC44-8679-1C19F7DFD9BF}"/>
              </a:ext>
            </a:extLst>
          </p:cNvPr>
          <p:cNvSpPr/>
          <p:nvPr/>
        </p:nvSpPr>
        <p:spPr>
          <a:xfrm>
            <a:off x="7512725" y="5016210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1AF655-30A0-2747-8F22-1E9E4E28EEF4}"/>
              </a:ext>
            </a:extLst>
          </p:cNvPr>
          <p:cNvSpPr/>
          <p:nvPr/>
        </p:nvSpPr>
        <p:spPr>
          <a:xfrm>
            <a:off x="8819449" y="4759119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F5F44C-B6A1-0947-9EAC-0ADCDF032156}"/>
              </a:ext>
            </a:extLst>
          </p:cNvPr>
          <p:cNvSpPr txBox="1"/>
          <p:nvPr/>
        </p:nvSpPr>
        <p:spPr>
          <a:xfrm>
            <a:off x="8808430" y="4754778"/>
            <a:ext cx="178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(poids de Hamming)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0EE75E-2B86-FB4E-8301-6916581EB187}"/>
              </a:ext>
            </a:extLst>
          </p:cNvPr>
          <p:cNvSpPr txBox="1"/>
          <p:nvPr/>
        </p:nvSpPr>
        <p:spPr>
          <a:xfrm>
            <a:off x="-146013" y="5113062"/>
            <a:ext cx="154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accent2"/>
                </a:solidFill>
              </a:rPr>
              <a:t>Clés potentielles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6476B47-17B2-2840-AB46-31390CC23BDF}"/>
              </a:ext>
            </a:extLst>
          </p:cNvPr>
          <p:cNvSpPr txBox="1"/>
          <p:nvPr/>
        </p:nvSpPr>
        <p:spPr>
          <a:xfrm>
            <a:off x="-75729" y="4251287"/>
            <a:ext cx="155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N messages clairs connus.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66D12D-28AC-EF49-84EF-8A8181791467}"/>
              </a:ext>
            </a:extLst>
          </p:cNvPr>
          <p:cNvSpPr txBox="1"/>
          <p:nvPr/>
        </p:nvSpPr>
        <p:spPr>
          <a:xfrm>
            <a:off x="4608578" y="457011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4C3FA74-A7F0-A341-A46D-2145D8497E6E}"/>
              </a:ext>
            </a:extLst>
          </p:cNvPr>
          <p:cNvSpPr txBox="1"/>
          <p:nvPr/>
        </p:nvSpPr>
        <p:spPr>
          <a:xfrm>
            <a:off x="7834913" y="456598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ignalisation droite 40">
            <a:extLst>
              <a:ext uri="{FF2B5EF4-FFF2-40B4-BE49-F238E27FC236}">
                <a16:creationId xmlns:a16="http://schemas.microsoft.com/office/drawing/2014/main" id="{F2D2D14A-5284-6449-B9B8-4D934278BB1B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C0AD2555-2ACA-A54C-87A8-08D40FFBF0C7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2B06457-A01D-B44C-B905-F535F95538F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0DAEF54-70A2-AF46-9FFB-79EDEB62A05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DB6E236-1EA3-A740-89BD-E62DF47F5E12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CB242C0-F4E3-4042-AE4C-1F0822AD1D16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710C895-A52E-484D-B3FE-A65B5C6E257F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3B57EE0-6781-0245-B6F2-9B63F210A67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231B8E83-5A09-D84B-912B-277F46312565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A1F6B11A-5E64-4345-861A-471C171C07EF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7DB85C82-FEC9-6E4E-96A0-40FF1E29595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443E119E-8614-0C42-A7F4-29CB069E1ACB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81B1E9B6-6D02-8E4B-8950-9AAED332F7AE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8449386-FEA8-1246-B9C0-7ABFEA046E3D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82A4FF7-AAA0-B24B-A244-7070EE5A1D35}"/>
              </a:ext>
            </a:extLst>
          </p:cNvPr>
          <p:cNvSpPr txBox="1"/>
          <p:nvPr/>
        </p:nvSpPr>
        <p:spPr>
          <a:xfrm>
            <a:off x="5007510" y="25335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DC555AC-C6FC-6848-B8F7-542A232C52D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17201B2-355B-9D46-8570-ADA8C6C8EC5F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78D66D-2130-C946-AD75-02F3FBB15EFD}"/>
              </a:ext>
            </a:extLst>
          </p:cNvPr>
          <p:cNvSpPr txBox="1"/>
          <p:nvPr/>
        </p:nvSpPr>
        <p:spPr>
          <a:xfrm>
            <a:off x="250418" y="1578961"/>
            <a:ext cx="7358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Deux simulations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Simulation de l’algorithme AES ;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Simulation de la consommation de puissance = modèle de puissance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2D92763-BAA7-0148-BC3A-BCF5E64BB5E7}"/>
              </a:ext>
            </a:extLst>
          </p:cNvPr>
          <p:cNvSpPr txBox="1"/>
          <p:nvPr/>
        </p:nvSpPr>
        <p:spPr>
          <a:xfrm>
            <a:off x="250418" y="2620104"/>
            <a:ext cx="7358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i="1" dirty="0" err="1"/>
              <a:t>SubBytes</a:t>
            </a:r>
            <a:r>
              <a:rPr lang="fr-FR" dirty="0"/>
              <a:t> est une fonction non-linéaire = nécessite moins de traces pour retrouver la clé.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1D7B145-6643-1445-95B2-C93A2BA6B17B}"/>
              </a:ext>
            </a:extLst>
          </p:cNvPr>
          <p:cNvSpPr txBox="1"/>
          <p:nvPr/>
        </p:nvSpPr>
        <p:spPr>
          <a:xfrm>
            <a:off x="8534130" y="2487907"/>
            <a:ext cx="3006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ym typeface="Wingdings" pitchFamily="2" charset="2"/>
              </a:rPr>
              <a:t> </a:t>
            </a:r>
            <a:r>
              <a:rPr lang="fr-FR" b="1" u="sng" dirty="0"/>
              <a:t>Modèles de puissance 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 de Hamming (HD)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Poids de Hamming </a:t>
            </a:r>
            <a:r>
              <a:rPr lang="fr-FR" dirty="0"/>
              <a:t>(HW)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ED0E5CD-1821-2E44-9491-DE2423107228}"/>
              </a:ext>
            </a:extLst>
          </p:cNvPr>
          <p:cNvSpPr txBox="1"/>
          <p:nvPr/>
        </p:nvSpPr>
        <p:spPr>
          <a:xfrm>
            <a:off x="8847450" y="3494543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Ex. : HW(10101010) = 4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AD5AE198-3401-1A47-B4D8-D4ABD8B8C5FD}"/>
              </a:ext>
            </a:extLst>
          </p:cNvPr>
          <p:cNvSpPr txBox="1"/>
          <p:nvPr/>
        </p:nvSpPr>
        <p:spPr>
          <a:xfrm>
            <a:off x="8532525" y="1166898"/>
            <a:ext cx="218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b="1" u="sng" dirty="0">
                <a:sym typeface="Wingdings" pitchFamily="2" charset="2"/>
              </a:rPr>
              <a:t>Fonction linéaire </a:t>
            </a:r>
            <a:r>
              <a:rPr lang="fr-FR" dirty="0">
                <a:sym typeface="Wingdings" pitchFamily="2" charset="2"/>
              </a:rPr>
              <a:t>:</a:t>
            </a:r>
          </a:p>
          <a:p>
            <a:endParaRPr lang="fr-FR" dirty="0"/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8ED9FC5D-C8D2-E245-BEBA-18F98ADF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49" y="1507964"/>
            <a:ext cx="2568172" cy="50955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44DAC76-448C-2B42-BFE7-B67BD18A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41" y="4918195"/>
            <a:ext cx="369332" cy="36933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C3D3707-2B9C-BF47-9605-8DC9DA6BB525}"/>
              </a:ext>
            </a:extLst>
          </p:cNvPr>
          <p:cNvSpPr/>
          <p:nvPr/>
        </p:nvSpPr>
        <p:spPr>
          <a:xfrm>
            <a:off x="210685" y="32150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/>
              <a:t>Modèle de puissance = modèle qui prédit la consommation de puissance du </a:t>
            </a:r>
            <a:r>
              <a:rPr lang="fr-FR" dirty="0" err="1"/>
              <a:t>device</a:t>
            </a:r>
            <a:r>
              <a:rPr lang="fr-FR" dirty="0"/>
              <a:t>.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85D9028-5F18-9949-B011-3A080AD8F41C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11867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3" grpId="0"/>
      <p:bldP spid="59" grpId="0"/>
      <p:bldP spid="60" grpId="0"/>
      <p:bldP spid="6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C68CD85-FDE3-EC44-A9EA-A3F45F71480A}"/>
              </a:ext>
            </a:extLst>
          </p:cNvPr>
          <p:cNvSpPr txBox="1"/>
          <p:nvPr/>
        </p:nvSpPr>
        <p:spPr>
          <a:xfrm>
            <a:off x="120316" y="868201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b="1" u="sng" dirty="0"/>
              <a:t>Principe CPA </a:t>
            </a:r>
            <a:r>
              <a:rPr lang="fr-FR" dirty="0"/>
              <a:t>: </a:t>
            </a:r>
          </a:p>
        </p:txBody>
      </p:sp>
      <p:sp>
        <p:nvSpPr>
          <p:cNvPr id="20" name="Signalisation droite 19">
            <a:extLst>
              <a:ext uri="{FF2B5EF4-FFF2-40B4-BE49-F238E27FC236}">
                <a16:creationId xmlns:a16="http://schemas.microsoft.com/office/drawing/2014/main" id="{F38AD6D7-EF5A-114A-9A82-3AB026C04B5A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3446C9CC-D1DE-A343-BC17-A743BD296AB9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9736E78-AFC7-8B40-93BE-9E4F310BB4C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5B90A2-FB97-D44B-A7D5-5A24AAD7678E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6382D56-6BF1-FF4C-8374-F8D7567FB782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827D68-A8F2-DE49-9686-DD1563B09856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724833B-57B8-3F4F-8D3D-54609728FEE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66F9AB-0A78-1B4B-924E-681494720C00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FD624CEF-BC33-2149-B1C4-9AF253E2E4A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805C09FC-6640-6B4B-91BD-5783FFEA2E6F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7EBF5BA8-C179-0749-BE99-FEE9F6F7A6A8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082D89CA-C2ED-0242-B752-69D0D33CD6D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6C4B574-1658-FF47-A20F-9BF08E2AB47D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8BDAA7-91BB-A64C-9FA1-91DDB344701E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00F4F55-F110-AD4B-8A1F-E877BFF9087B}"/>
              </a:ext>
            </a:extLst>
          </p:cNvPr>
          <p:cNvSpPr txBox="1"/>
          <p:nvPr/>
        </p:nvSpPr>
        <p:spPr>
          <a:xfrm>
            <a:off x="5007510" y="24225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4BAC1-8B40-C040-93C2-E55EE99C4684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1D89F76-F8E0-3B4A-9765-B41183FC886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90EA822-559B-C849-AEED-0E1D41B6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" y="1167776"/>
            <a:ext cx="10199694" cy="5690223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19637F33-CE7A-624C-AED7-42E7215F0E1F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218062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4BA65B-933D-C746-BEB3-BBC8A6BAA9D9}"/>
              </a:ext>
            </a:extLst>
          </p:cNvPr>
          <p:cNvSpPr txBox="1"/>
          <p:nvPr/>
        </p:nvSpPr>
        <p:spPr>
          <a:xfrm>
            <a:off x="0" y="1038373"/>
            <a:ext cx="86743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fr-FR" b="1" dirty="0">
                <a:sym typeface="Wingdings" pitchFamily="2" charset="2"/>
              </a:rPr>
              <a:t>Bloc 3</a:t>
            </a:r>
            <a:r>
              <a:rPr lang="fr-FR" dirty="0">
                <a:sym typeface="Wingdings" pitchFamily="2" charset="2"/>
              </a:rPr>
              <a:t> : Calculs de corrélation</a:t>
            </a:r>
          </a:p>
          <a:p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Coefficient de corrélation 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mettre en évidence une liaison entre deux types de séries de données statistiques.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Valeurs [-1 ; 1].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BE" dirty="0"/>
              <a:t>Forte liaisons si coefficient proche de 1 (valeur absolue).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D2992FD-E81D-C44A-8664-44EE1D4E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35" y="2840827"/>
            <a:ext cx="7961930" cy="3740448"/>
          </a:xfrm>
          <a:prstGeom prst="rect">
            <a:avLst/>
          </a:prstGeom>
        </p:spPr>
      </p:pic>
      <p:sp>
        <p:nvSpPr>
          <p:cNvPr id="20" name="Signalisation droite 19">
            <a:extLst>
              <a:ext uri="{FF2B5EF4-FFF2-40B4-BE49-F238E27FC236}">
                <a16:creationId xmlns:a16="http://schemas.microsoft.com/office/drawing/2014/main" id="{67C19889-C5C0-DF42-A8D6-2CA4B6B4A2F6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15E020BC-C6E2-1B46-BAB4-E00E8D0E8685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618ACE5-B037-834C-AED4-E9B4BCCEB01F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F37956E-A3B2-124F-A7FB-5D390024BD5C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DAF177C-F940-C441-9B61-2D5303295841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0EBE75-89C5-834D-BA61-32F91BD3E13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BCC7214-6229-5240-8FE1-304637AD5B4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B8EAB4A-F118-6A4D-B51E-2FBE516AFB1E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1291C111-D23A-F142-9924-DD965F7DA15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DBD33C6A-39C5-B246-9FEB-E83911B4D6A7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BBBD2AD7-D128-2247-B2F9-EF255B79F64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C4E3F56F-D871-F742-B919-3FA08634B8C7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8C83B1F-4BE1-074F-A8F7-8697CDC0C2B1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D750E3-0437-0240-ACA5-0BEC67C0C494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65CFC1-5743-C647-BBD0-FC9EE0800703}"/>
              </a:ext>
            </a:extLst>
          </p:cNvPr>
          <p:cNvSpPr txBox="1"/>
          <p:nvPr/>
        </p:nvSpPr>
        <p:spPr>
          <a:xfrm>
            <a:off x="5032492" y="33734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CAB504F-D815-8E4D-8F6E-4E84D63FCC69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16976AA-DACB-8F42-AFEC-A0AAECE32A8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FB0F066-EB0C-8B46-B631-DBA8B3B9188C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204670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99B40-C0AC-304D-94D0-DCB95719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669"/>
            <a:ext cx="6003757" cy="28205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02BB5A2-0B0E-3141-A2A4-33B66264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929" y="1161669"/>
            <a:ext cx="6003757" cy="28205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FA0E34-461C-D54F-9546-E9511B99D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07" y="4027894"/>
            <a:ext cx="6003758" cy="28205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433EEDB-05B0-A14D-BC01-87873BEA9099}"/>
              </a:ext>
            </a:extLst>
          </p:cNvPr>
          <p:cNvSpPr txBox="1"/>
          <p:nvPr/>
        </p:nvSpPr>
        <p:spPr>
          <a:xfrm>
            <a:off x="4042383" y="1054998"/>
            <a:ext cx="117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</a:t>
            </a:r>
            <a:r>
              <a:rPr lang="fr-FR" dirty="0"/>
              <a:t> traces)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396801-41D7-CC43-8FFF-257D503A3C13}"/>
              </a:ext>
            </a:extLst>
          </p:cNvPr>
          <p:cNvSpPr txBox="1"/>
          <p:nvPr/>
        </p:nvSpPr>
        <p:spPr>
          <a:xfrm>
            <a:off x="10141006" y="1055388"/>
            <a:ext cx="129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100</a:t>
            </a:r>
            <a:r>
              <a:rPr lang="fr-FR" dirty="0"/>
              <a:t> traces)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939D39-9559-5D4E-B053-8DACB99E4FAD}"/>
              </a:ext>
            </a:extLst>
          </p:cNvPr>
          <p:cNvSpPr txBox="1"/>
          <p:nvPr/>
        </p:nvSpPr>
        <p:spPr>
          <a:xfrm>
            <a:off x="6986711" y="3876688"/>
            <a:ext cx="141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b="1" dirty="0"/>
              <a:t>1000</a:t>
            </a:r>
            <a:r>
              <a:rPr lang="fr-FR" dirty="0"/>
              <a:t> traces)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BF5001-595D-0144-9AF1-7BBEF4760125}"/>
              </a:ext>
            </a:extLst>
          </p:cNvPr>
          <p:cNvSpPr txBox="1"/>
          <p:nvPr/>
        </p:nvSpPr>
        <p:spPr>
          <a:xfrm>
            <a:off x="0" y="962800"/>
            <a:ext cx="146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Simulation</a:t>
            </a:r>
            <a:endParaRPr lang="fr-FR" dirty="0"/>
          </a:p>
        </p:txBody>
      </p:sp>
      <p:sp>
        <p:nvSpPr>
          <p:cNvPr id="25" name="Signalisation droite 24">
            <a:extLst>
              <a:ext uri="{FF2B5EF4-FFF2-40B4-BE49-F238E27FC236}">
                <a16:creationId xmlns:a16="http://schemas.microsoft.com/office/drawing/2014/main" id="{F95EAFF9-85FF-BE4C-885F-A77BD90BD513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F49787E0-9DB6-264F-A858-43947F09F5DF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51CA78-8549-AF4D-8A95-0C55F68713FF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195489C-D78A-8C4D-8345-5D46CCD49E19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F00B6C7-DE5C-3A49-B95C-609F46B49B36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1549FD-DCBA-334D-A339-EACA58513810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6FE0F2E-96D0-824C-B3A2-81F213AB8A02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F03D2B9-88EA-D84C-A28D-3FB8089E649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D5A0E993-A885-E14D-B214-564D2E13A24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0FCE319F-AB3E-DC47-B424-782B7BAF4F0B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47AC5CB1-6FF1-8841-89BE-C6139B55605F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59827DEC-90F0-9848-AEF4-476CEB7986E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CB8CD531-0405-9F48-B9EE-B39608440BA9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DB8EC52-C14C-1A4C-A455-123EB45169B1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945B286-20FC-E74E-8DE1-F72EABA61DF4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86FF225-B7AF-B540-A73E-D667BC2CA6B7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EFDA418-FB36-584C-B2EC-DE7BFDF88E61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84111C3-2A9C-8B4D-9B4C-4C9D2672AE9F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3449536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E156AD-1275-2B47-9130-9744809F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99" y="894552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16</a:t>
            </a:fld>
            <a:endParaRPr lang="fr-FR"/>
          </a:p>
        </p:txBody>
      </p:sp>
      <p:sp>
        <p:nvSpPr>
          <p:cNvPr id="18" name="Signalisation droite 17">
            <a:extLst>
              <a:ext uri="{FF2B5EF4-FFF2-40B4-BE49-F238E27FC236}">
                <a16:creationId xmlns:a16="http://schemas.microsoft.com/office/drawing/2014/main" id="{DD6FC784-74A3-3242-9008-1DC0BE1A827C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27182A12-7B28-4841-803F-B2385FE97305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6CC73A-3413-7A4D-AE57-F8E3B280079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AC158E2-16D6-7244-8621-58138D1E5083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0619B18-5E82-3949-9E29-68255A76928A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B2DF56D-8977-264F-9CCF-D6515488C637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0398546-FE0F-6A47-B6B9-66EF3EDE1BA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9BE9207-D3BE-924A-BE6F-1E4BDA687BA4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0DA34732-83FF-6E44-B742-1654F9A4DA81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CD570157-8244-8E45-9B25-BFA6DCC06BAA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C4E5932A-C4B2-5B45-9766-F323E936F7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CB77D27C-20FA-A64B-A185-1E55A843EDCC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223EE67B-2A8C-1B4A-9E35-BC2DCBB060A3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BDCEFA0-82F8-5540-9AA2-AABFD61273C7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73F5D6-7F4C-D541-A902-EF6644FB2A5F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2D80F16-022B-1A4C-9054-D425AB92819F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25E4E7B-1C10-2B41-A50C-D1DF416DCFFC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F58F679-B284-FF45-8BEB-47EE05CE21FF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1492783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2F4B732-69F8-8E45-91A1-4E037D3449C9}"/>
              </a:ext>
            </a:extLst>
          </p:cNvPr>
          <p:cNvSpPr txBox="1"/>
          <p:nvPr/>
        </p:nvSpPr>
        <p:spPr>
          <a:xfrm>
            <a:off x="0" y="1027518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Attaque réelle</a:t>
            </a:r>
            <a:endParaRPr lang="fr-FR" dirty="0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5E671FC-7C78-5643-9702-BCE1D5A83A03}"/>
              </a:ext>
            </a:extLst>
          </p:cNvPr>
          <p:cNvSpPr txBox="1"/>
          <p:nvPr/>
        </p:nvSpPr>
        <p:spPr>
          <a:xfrm>
            <a:off x="227498" y="1598276"/>
            <a:ext cx="49704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Objectif : retrouver la clé de chiffrement (</a:t>
            </a:r>
            <a:r>
              <a:rPr lang="fr-FR" dirty="0" err="1"/>
              <a:t>Arduino</a:t>
            </a:r>
            <a:r>
              <a:rPr lang="fr-FR" dirty="0"/>
              <a:t>).</a:t>
            </a:r>
          </a:p>
          <a:p>
            <a:r>
              <a:rPr lang="fr-FR" dirty="0"/>
              <a:t>Données :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/>
              <a:t>Traces de puissance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/>
              <a:t>Textes clairs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3C0480-96C4-DE44-BA44-2CAA41F3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55" y="2798605"/>
            <a:ext cx="2668868" cy="266886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CDFE6BB-B277-A241-AC11-285D2B81DE95}"/>
              </a:ext>
            </a:extLst>
          </p:cNvPr>
          <p:cNvSpPr txBox="1"/>
          <p:nvPr/>
        </p:nvSpPr>
        <p:spPr>
          <a:xfrm>
            <a:off x="1777940" y="3588626"/>
            <a:ext cx="133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00B050"/>
                </a:solidFill>
              </a:rPr>
              <a:t>Textes clairs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F0F7181-986E-DF49-8C47-B9838811962E}"/>
              </a:ext>
            </a:extLst>
          </p:cNvPr>
          <p:cNvSpPr txBox="1"/>
          <p:nvPr/>
        </p:nvSpPr>
        <p:spPr>
          <a:xfrm>
            <a:off x="7563299" y="3612197"/>
            <a:ext cx="15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Textes chiffrés</a:t>
            </a:r>
          </a:p>
        </p:txBody>
      </p:sp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3AC0ACDB-0E5E-744C-A442-4D423365C349}"/>
              </a:ext>
            </a:extLst>
          </p:cNvPr>
          <p:cNvSpPr/>
          <p:nvPr/>
        </p:nvSpPr>
        <p:spPr>
          <a:xfrm>
            <a:off x="3194902" y="3689286"/>
            <a:ext cx="652195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E963820-DA73-6F46-B012-86B1C0879E5B}"/>
              </a:ext>
            </a:extLst>
          </p:cNvPr>
          <p:cNvSpPr txBox="1"/>
          <p:nvPr/>
        </p:nvSpPr>
        <p:spPr>
          <a:xfrm>
            <a:off x="4599976" y="5042647"/>
            <a:ext cx="1921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Algorithme AES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b="1" i="1" dirty="0">
                <a:solidFill>
                  <a:srgbClr val="FF0000"/>
                </a:solidFill>
              </a:rPr>
              <a:t>Clé secrète </a:t>
            </a:r>
          </a:p>
        </p:txBody>
      </p:sp>
      <p:sp>
        <p:nvSpPr>
          <p:cNvPr id="38" name="Flèche vers la droite 37">
            <a:extLst>
              <a:ext uri="{FF2B5EF4-FFF2-40B4-BE49-F238E27FC236}">
                <a16:creationId xmlns:a16="http://schemas.microsoft.com/office/drawing/2014/main" id="{C6FD4784-D387-FE40-BA9C-144326D25B7F}"/>
              </a:ext>
            </a:extLst>
          </p:cNvPr>
          <p:cNvSpPr/>
          <p:nvPr/>
        </p:nvSpPr>
        <p:spPr>
          <a:xfrm>
            <a:off x="6803528" y="3689286"/>
            <a:ext cx="652195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5995A9-A8D7-A144-A1A3-8CB2D12DF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979" y="1497600"/>
            <a:ext cx="1879600" cy="107950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8D2EF5B-02DA-5748-A423-F9B4CE6440CB}"/>
              </a:ext>
            </a:extLst>
          </p:cNvPr>
          <p:cNvCxnSpPr/>
          <p:nvPr/>
        </p:nvCxnSpPr>
        <p:spPr>
          <a:xfrm flipV="1">
            <a:off x="5867670" y="2577100"/>
            <a:ext cx="801309" cy="119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DDBA1425-416F-AD43-87C4-A31646AA296E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B21D1E1-1B2A-1344-902C-9E41C6E35E26}"/>
              </a:ext>
            </a:extLst>
          </p:cNvPr>
          <p:cNvSpPr txBox="1"/>
          <p:nvPr/>
        </p:nvSpPr>
        <p:spPr>
          <a:xfrm>
            <a:off x="9596162" y="1807495"/>
            <a:ext cx="205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00B050"/>
                </a:solidFill>
              </a:rPr>
              <a:t>Traces de puissance</a:t>
            </a:r>
          </a:p>
        </p:txBody>
      </p:sp>
      <p:sp>
        <p:nvSpPr>
          <p:cNvPr id="44" name="Flèche vers la droite 43">
            <a:extLst>
              <a:ext uri="{FF2B5EF4-FFF2-40B4-BE49-F238E27FC236}">
                <a16:creationId xmlns:a16="http://schemas.microsoft.com/office/drawing/2014/main" id="{488E3B72-8DE6-F744-87B9-141317455570}"/>
              </a:ext>
            </a:extLst>
          </p:cNvPr>
          <p:cNvSpPr/>
          <p:nvPr/>
        </p:nvSpPr>
        <p:spPr>
          <a:xfrm>
            <a:off x="8836391" y="1884584"/>
            <a:ext cx="652195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2BC27F-A2A6-E749-A55E-AC565606B5C1}"/>
              </a:ext>
            </a:extLst>
          </p:cNvPr>
          <p:cNvSpPr txBox="1"/>
          <p:nvPr/>
        </p:nvSpPr>
        <p:spPr>
          <a:xfrm>
            <a:off x="1412329" y="3904439"/>
            <a:ext cx="2048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rgbClr val="00B050"/>
                </a:solidFill>
              </a:rPr>
              <a:t>(Connu de l’attaquant)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DEEC03A-EAAB-5642-BB07-A1D9053F8A1F}"/>
              </a:ext>
            </a:extLst>
          </p:cNvPr>
          <p:cNvSpPr txBox="1"/>
          <p:nvPr/>
        </p:nvSpPr>
        <p:spPr>
          <a:xfrm>
            <a:off x="9596162" y="2099737"/>
            <a:ext cx="2048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rgbClr val="00B050"/>
                </a:solidFill>
              </a:rPr>
              <a:t>(Connu de l’attaquant)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322BFBE-A046-1D4F-A546-193DF7A4B14A}"/>
              </a:ext>
            </a:extLst>
          </p:cNvPr>
          <p:cNvSpPr txBox="1"/>
          <p:nvPr/>
        </p:nvSpPr>
        <p:spPr>
          <a:xfrm>
            <a:off x="4780547" y="5637137"/>
            <a:ext cx="235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rgbClr val="FF0000"/>
                </a:solidFill>
              </a:rPr>
              <a:t>(Cherché par l’attaquant)</a:t>
            </a:r>
          </a:p>
        </p:txBody>
      </p:sp>
    </p:spTree>
    <p:extLst>
      <p:ext uri="{BB962C8B-B14F-4D97-AF65-F5344CB8AC3E}">
        <p14:creationId xmlns:p14="http://schemas.microsoft.com/office/powerpoint/2010/main" val="178112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BA462186-333D-BA49-BAAB-104B0865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0544" y="1182536"/>
            <a:ext cx="12192000" cy="572135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18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7D643DF-0877-6D4A-A88C-76A8A774C326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9690D48-9329-3543-A7BE-11A5C1777556}"/>
              </a:ext>
            </a:extLst>
          </p:cNvPr>
          <p:cNvSpPr txBox="1"/>
          <p:nvPr/>
        </p:nvSpPr>
        <p:spPr>
          <a:xfrm>
            <a:off x="0" y="1026898"/>
            <a:ext cx="346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Traces capturées à l’oscilloscope</a:t>
            </a:r>
          </a:p>
        </p:txBody>
      </p:sp>
    </p:spTree>
    <p:extLst>
      <p:ext uri="{BB962C8B-B14F-4D97-AF65-F5344CB8AC3E}">
        <p14:creationId xmlns:p14="http://schemas.microsoft.com/office/powerpoint/2010/main" val="4018450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BC6650E-F64D-9245-8181-38DDF984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" y="753533"/>
            <a:ext cx="12192000" cy="6104467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19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EBDE40-95D4-1243-8F85-E9A99393F0A8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06A247-E6DC-604F-8266-4DA6E91C7EBC}"/>
              </a:ext>
            </a:extLst>
          </p:cNvPr>
          <p:cNvSpPr txBox="1"/>
          <p:nvPr/>
        </p:nvSpPr>
        <p:spPr>
          <a:xfrm>
            <a:off x="-11430" y="1017773"/>
            <a:ext cx="247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Résultats de l’attaque</a:t>
            </a:r>
          </a:p>
        </p:txBody>
      </p:sp>
    </p:spTree>
    <p:extLst>
      <p:ext uri="{BB962C8B-B14F-4D97-AF65-F5344CB8AC3E}">
        <p14:creationId xmlns:p14="http://schemas.microsoft.com/office/powerpoint/2010/main" val="265724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28AFB58-ADB3-FF43-A871-3DD2AB9A5F5B}"/>
              </a:ext>
            </a:extLst>
          </p:cNvPr>
          <p:cNvSpPr txBox="1"/>
          <p:nvPr/>
        </p:nvSpPr>
        <p:spPr>
          <a:xfrm>
            <a:off x="162521" y="1119721"/>
            <a:ext cx="438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u="sng" dirty="0"/>
              <a:t>Contenu = objectifs de stage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DD8DBA-BC00-5344-94A3-B9CF8CDE8325}"/>
              </a:ext>
            </a:extLst>
          </p:cNvPr>
          <p:cNvSpPr txBox="1"/>
          <p:nvPr/>
        </p:nvSpPr>
        <p:spPr>
          <a:xfrm>
            <a:off x="162521" y="1710673"/>
            <a:ext cx="522732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400" dirty="0"/>
              <a:t>Environnement de stage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Chiffrement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Algorithme AES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i="1" dirty="0" err="1"/>
              <a:t>Side-channel</a:t>
            </a:r>
            <a:r>
              <a:rPr lang="fr-FR" sz="2400" i="1" dirty="0"/>
              <a:t> </a:t>
            </a:r>
            <a:r>
              <a:rPr lang="fr-FR" sz="2400" i="1" dirty="0" err="1"/>
              <a:t>attacks</a:t>
            </a:r>
            <a:endParaRPr lang="fr-FR" sz="2400" i="1" dirty="0"/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Simulations MATLAB et attaque réelle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Contre-mesures</a:t>
            </a:r>
          </a:p>
          <a:p>
            <a:pPr marL="342900" indent="-342900">
              <a:buAutoNum type="arabicPeriod"/>
            </a:pPr>
            <a:endParaRPr lang="fr-FR" sz="2400" dirty="0"/>
          </a:p>
          <a:p>
            <a:pPr marL="342900" indent="-342900">
              <a:buAutoNum type="arabicPeriod"/>
            </a:pPr>
            <a:r>
              <a:rPr lang="fr-FR" sz="2400" dirty="0"/>
              <a:t>Conclusion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751641-1BFB-B14F-BC5F-9CCFE357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</a:t>
            </a:fld>
            <a:endParaRPr lang="fr-FR"/>
          </a:p>
        </p:txBody>
      </p:sp>
      <p:sp>
        <p:nvSpPr>
          <p:cNvPr id="59" name="Signalisation droite 58">
            <a:extLst>
              <a:ext uri="{FF2B5EF4-FFF2-40B4-BE49-F238E27FC236}">
                <a16:creationId xmlns:a16="http://schemas.microsoft.com/office/drawing/2014/main" id="{C177F755-C018-BF44-80CB-2DE016BC4B44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hevron 59">
            <a:extLst>
              <a:ext uri="{FF2B5EF4-FFF2-40B4-BE49-F238E27FC236}">
                <a16:creationId xmlns:a16="http://schemas.microsoft.com/office/drawing/2014/main" id="{29446D03-65CF-6740-9D95-9ECF1D181521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3722B52-B437-AE47-AE61-9169FB484FE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E057A46-593A-EF43-A2DD-59CA9325467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39094C5-1425-6D44-8234-E39106BD8D60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C340C69-7041-BD43-A049-DDBDCF460C48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2B82F7C-361D-E247-BDD9-9E5BE9BE1366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4A82FDF-3465-F14D-89FA-6BD58341BF99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DE5E68CA-D130-654E-9128-0756FEC8702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8" name="Chevron 67">
            <a:extLst>
              <a:ext uri="{FF2B5EF4-FFF2-40B4-BE49-F238E27FC236}">
                <a16:creationId xmlns:a16="http://schemas.microsoft.com/office/drawing/2014/main" id="{21D44E00-A46B-9849-9ADF-13DDA7490C32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9" name="Chevron 68">
            <a:extLst>
              <a:ext uri="{FF2B5EF4-FFF2-40B4-BE49-F238E27FC236}">
                <a16:creationId xmlns:a16="http://schemas.microsoft.com/office/drawing/2014/main" id="{C268E26D-DC30-944A-92AB-B699A99DC29C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0" name="Chevron 69">
            <a:extLst>
              <a:ext uri="{FF2B5EF4-FFF2-40B4-BE49-F238E27FC236}">
                <a16:creationId xmlns:a16="http://schemas.microsoft.com/office/drawing/2014/main" id="{57ABC5B5-5C7A-E547-B640-24F1870FB11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1" name="Chevron 70">
            <a:extLst>
              <a:ext uri="{FF2B5EF4-FFF2-40B4-BE49-F238E27FC236}">
                <a16:creationId xmlns:a16="http://schemas.microsoft.com/office/drawing/2014/main" id="{08F31F7A-E694-B44B-8327-52D7E2E82B49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0184A89-6A6C-1447-B49F-EA22738BD01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F55D7968-3917-D149-8ECF-54AD505307A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728E707-E0F6-6645-882A-14FE30C57F25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E3BD25-7D5F-5547-B854-9CDF54D11EDE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B9E3E59-5484-EA4B-BD47-5D094FA7618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2293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D54B449-AEEA-C04A-A58B-FB7F21DB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62" y="998898"/>
            <a:ext cx="10829676" cy="5429879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20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E294460-86E9-3845-BDEB-757CDE757B7D}"/>
              </a:ext>
            </a:extLst>
          </p:cNvPr>
          <p:cNvSpPr txBox="1"/>
          <p:nvPr/>
        </p:nvSpPr>
        <p:spPr>
          <a:xfrm>
            <a:off x="165847" y="6320217"/>
            <a:ext cx="475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u="sng" dirty="0">
                <a:sym typeface="Wingdings" pitchFamily="2" charset="2"/>
              </a:rPr>
              <a:t>Conclusion</a:t>
            </a:r>
            <a:r>
              <a:rPr lang="fr-FR" dirty="0">
                <a:sym typeface="Wingdings" pitchFamily="2" charset="2"/>
              </a:rPr>
              <a:t> : 1</a:t>
            </a:r>
            <a:r>
              <a:rPr lang="fr-FR" baseline="30000" dirty="0">
                <a:sym typeface="Wingdings" pitchFamily="2" charset="2"/>
              </a:rPr>
              <a:t>er</a:t>
            </a:r>
            <a:r>
              <a:rPr lang="fr-FR" dirty="0">
                <a:sym typeface="Wingdings" pitchFamily="2" charset="2"/>
              </a:rPr>
              <a:t> byte de la clé secrète vaut 8. 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4E1A1EF-AA08-DA4E-A9B2-25491CD4EBDF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252315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7B0021-4CF3-A14B-8030-15FCADB5EBCC}"/>
              </a:ext>
            </a:extLst>
          </p:cNvPr>
          <p:cNvSpPr txBox="1"/>
          <p:nvPr/>
        </p:nvSpPr>
        <p:spPr>
          <a:xfrm>
            <a:off x="0" y="1065786"/>
            <a:ext cx="9348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Contre-mesure </a:t>
            </a:r>
            <a:r>
              <a:rPr lang="fr-FR" b="1" i="1" u="sng" dirty="0" err="1">
                <a:sym typeface="Wingdings" pitchFamily="2" charset="2"/>
              </a:rPr>
              <a:t>Faking</a:t>
            </a:r>
            <a:r>
              <a:rPr lang="fr-FR" dirty="0">
                <a:sym typeface="Wingdings" pitchFamily="2" charset="2"/>
              </a:rPr>
              <a:t> :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NEW : nouveau </a:t>
            </a:r>
            <a:r>
              <a:rPr lang="fr-FR" i="1" dirty="0">
                <a:sym typeface="Wingdings" pitchFamily="2" charset="2"/>
              </a:rPr>
              <a:t>type</a:t>
            </a:r>
            <a:r>
              <a:rPr lang="fr-FR" dirty="0">
                <a:sym typeface="Wingdings" pitchFamily="2" charset="2"/>
              </a:rPr>
              <a:t> de contre-mesure ! Masquer la valeur de clé par une valeur aléatoire.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But : Faire croire à l’attaquant que son attaque fonctionne en proposant une </a:t>
            </a:r>
            <a:r>
              <a:rPr lang="en-AU" i="1" dirty="0">
                <a:sym typeface="Wingdings" pitchFamily="2" charset="2"/>
              </a:rPr>
              <a:t>fake</a:t>
            </a:r>
            <a:r>
              <a:rPr lang="fr-FR" dirty="0">
                <a:sym typeface="Wingdings" pitchFamily="2" charset="2"/>
              </a:rPr>
              <a:t> clé.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4F4B-44C6-DA40-88C4-843CC8295160}"/>
              </a:ext>
            </a:extLst>
          </p:cNvPr>
          <p:cNvSpPr/>
          <p:nvPr/>
        </p:nvSpPr>
        <p:spPr>
          <a:xfrm>
            <a:off x="4672101" y="1989116"/>
            <a:ext cx="1899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K</a:t>
            </a:r>
            <a:r>
              <a:rPr lang="en-AU" baseline="-25000" dirty="0" err="1"/>
              <a:t>Fake</a:t>
            </a:r>
            <a:r>
              <a:rPr lang="en-AU" baseline="-25000" dirty="0"/>
              <a:t> </a:t>
            </a:r>
            <a:r>
              <a:rPr lang="en-AU" dirty="0"/>
              <a:t>= </a:t>
            </a:r>
            <a:r>
              <a:rPr lang="en-AU" dirty="0" err="1"/>
              <a:t>K</a:t>
            </a:r>
            <a:r>
              <a:rPr lang="en-AU" baseline="-25000" dirty="0" err="1"/>
              <a:t>Real</a:t>
            </a:r>
            <a:r>
              <a:rPr lang="en-AU" dirty="0"/>
              <a:t>     </a:t>
            </a:r>
            <a:r>
              <a:rPr lang="en-AU" dirty="0" err="1"/>
              <a:t>K</a:t>
            </a:r>
            <a:r>
              <a:rPr lang="en-AU" baseline="-25000" dirty="0" err="1"/>
              <a:t>Mask</a:t>
            </a:r>
            <a:endParaRPr lang="en-AU" dirty="0"/>
          </a:p>
        </p:txBody>
      </p:sp>
      <p:sp>
        <p:nvSpPr>
          <p:cNvPr id="22" name="Signalisation droite 21">
            <a:extLst>
              <a:ext uri="{FF2B5EF4-FFF2-40B4-BE49-F238E27FC236}">
                <a16:creationId xmlns:a16="http://schemas.microsoft.com/office/drawing/2014/main" id="{ADE7F671-8B02-6E48-B7DE-F237CD6D230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CCB2776C-5D0A-B041-B0FD-C72015717333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4208964-402C-6049-9FF7-664790091D8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F783DD5-C3BF-CF4B-9BE6-3B72721CD2C2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CE7B758-B113-584D-8028-867FAEAD7B0C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310BEB1-038B-B44C-8236-A81E62E7AB87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78951CE-C5F4-3A49-B710-81CA522B1811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7110EA9-2309-BB42-9BB4-B26B76029B54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FF1A5BEE-DDBE-6D4D-89DB-DBC621AAEE2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8E7DBF21-3F09-5A40-BC15-06C289EC440D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58402B4-9200-EE46-B0C7-B9A5F7C74FE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C9D28CD4-9FD0-964D-AF24-53B5F5A7E94E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2B5FE884-925B-BB41-B89C-E6430021D7BC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074709E-D705-DF4D-B715-F7337DCA8D05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81ABB92-896C-DA47-A7CF-BC3508CACA7E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458197F-B916-4941-862B-1D788E36D530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53EAB03-DFA3-A348-A818-E552AA7579D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1BE39EE-E279-9F49-BEE4-C9E9B544A94D}"/>
              </a:ext>
            </a:extLst>
          </p:cNvPr>
          <p:cNvSpPr/>
          <p:nvPr/>
        </p:nvSpPr>
        <p:spPr>
          <a:xfrm>
            <a:off x="1855397" y="2662169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78AD15-FD0F-1D4F-851C-7F85A67DCD61}"/>
              </a:ext>
            </a:extLst>
          </p:cNvPr>
          <p:cNvSpPr/>
          <p:nvPr/>
        </p:nvSpPr>
        <p:spPr>
          <a:xfrm>
            <a:off x="1855396" y="3665012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AE710ADE-B186-B64E-B9F1-9F6ACAA9A7AC}"/>
              </a:ext>
            </a:extLst>
          </p:cNvPr>
          <p:cNvSpPr txBox="1"/>
          <p:nvPr/>
        </p:nvSpPr>
        <p:spPr>
          <a:xfrm>
            <a:off x="1867928" y="27831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Plaintexts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99391E68-C310-FC4B-BD8B-B57E0370FAE0}"/>
              </a:ext>
            </a:extLst>
          </p:cNvPr>
          <p:cNvSpPr txBox="1"/>
          <p:nvPr/>
        </p:nvSpPr>
        <p:spPr>
          <a:xfrm>
            <a:off x="1825808" y="380590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secrète</a:t>
            </a:r>
          </a:p>
        </p:txBody>
      </p:sp>
      <p:sp>
        <p:nvSpPr>
          <p:cNvPr id="99" name="Virage 98">
            <a:extLst>
              <a:ext uri="{FF2B5EF4-FFF2-40B4-BE49-F238E27FC236}">
                <a16:creationId xmlns:a16="http://schemas.microsoft.com/office/drawing/2014/main" id="{ED496587-ABE9-074E-A2B6-BA3DF6D7B24D}"/>
              </a:ext>
            </a:extLst>
          </p:cNvPr>
          <p:cNvSpPr/>
          <p:nvPr/>
        </p:nvSpPr>
        <p:spPr>
          <a:xfrm rot="5400000">
            <a:off x="3500753" y="2453992"/>
            <a:ext cx="364651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0" name="Virage 99">
            <a:extLst>
              <a:ext uri="{FF2B5EF4-FFF2-40B4-BE49-F238E27FC236}">
                <a16:creationId xmlns:a16="http://schemas.microsoft.com/office/drawing/2014/main" id="{9A9E9BCD-0D29-4E49-B6A2-9833DDA22855}"/>
              </a:ext>
            </a:extLst>
          </p:cNvPr>
          <p:cNvSpPr/>
          <p:nvPr/>
        </p:nvSpPr>
        <p:spPr>
          <a:xfrm rot="5400000" flipH="1">
            <a:off x="3487745" y="3501419"/>
            <a:ext cx="390668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1" name="Flèche vers la droite 100">
            <a:extLst>
              <a:ext uri="{FF2B5EF4-FFF2-40B4-BE49-F238E27FC236}">
                <a16:creationId xmlns:a16="http://schemas.microsoft.com/office/drawing/2014/main" id="{46086B3F-E783-7248-9370-9883C8B258CD}"/>
              </a:ext>
            </a:extLst>
          </p:cNvPr>
          <p:cNvSpPr/>
          <p:nvPr/>
        </p:nvSpPr>
        <p:spPr>
          <a:xfrm>
            <a:off x="4672101" y="3409608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981AF2E-0465-6B4E-A549-17CE68C2BEF1}"/>
              </a:ext>
            </a:extLst>
          </p:cNvPr>
          <p:cNvSpPr/>
          <p:nvPr/>
        </p:nvSpPr>
        <p:spPr>
          <a:xfrm>
            <a:off x="5890684" y="3152517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43C33D4D-FE06-944E-8473-541C5D2CFE20}"/>
              </a:ext>
            </a:extLst>
          </p:cNvPr>
          <p:cNvSpPr txBox="1"/>
          <p:nvPr/>
        </p:nvSpPr>
        <p:spPr>
          <a:xfrm>
            <a:off x="6291538" y="327353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</a:p>
        </p:txBody>
      </p:sp>
      <p:sp>
        <p:nvSpPr>
          <p:cNvPr id="104" name="Flèche vers la droite 103">
            <a:extLst>
              <a:ext uri="{FF2B5EF4-FFF2-40B4-BE49-F238E27FC236}">
                <a16:creationId xmlns:a16="http://schemas.microsoft.com/office/drawing/2014/main" id="{4C7040E8-8B60-764D-8515-0BDAD1C77C01}"/>
              </a:ext>
            </a:extLst>
          </p:cNvPr>
          <p:cNvSpPr/>
          <p:nvPr/>
        </p:nvSpPr>
        <p:spPr>
          <a:xfrm>
            <a:off x="7857376" y="3409608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A557299-BF2D-D24D-BB47-540AB870A346}"/>
              </a:ext>
            </a:extLst>
          </p:cNvPr>
          <p:cNvSpPr txBox="1"/>
          <p:nvPr/>
        </p:nvSpPr>
        <p:spPr>
          <a:xfrm>
            <a:off x="205999" y="3786028"/>
            <a:ext cx="155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solidFill>
                  <a:schemeClr val="accent2"/>
                </a:solidFill>
              </a:rPr>
              <a:t>Vraie</a:t>
            </a:r>
            <a:r>
              <a:rPr lang="fr-FR" i="1" dirty="0">
                <a:solidFill>
                  <a:schemeClr val="accent2"/>
                </a:solidFill>
              </a:rPr>
              <a:t> </a:t>
            </a:r>
            <a:r>
              <a:rPr lang="fr-FR" b="1" i="1" dirty="0">
                <a:solidFill>
                  <a:schemeClr val="accent2"/>
                </a:solidFill>
              </a:rPr>
              <a:t>clé</a:t>
            </a:r>
            <a:r>
              <a:rPr lang="fr-FR" i="1" dirty="0">
                <a:solidFill>
                  <a:schemeClr val="accent2"/>
                </a:solidFill>
              </a:rPr>
              <a:t> : </a:t>
            </a:r>
            <a:r>
              <a:rPr lang="fr-FR" i="1" dirty="0" err="1">
                <a:solidFill>
                  <a:schemeClr val="accent2"/>
                </a:solidFill>
              </a:rPr>
              <a:t>K</a:t>
            </a:r>
            <a:r>
              <a:rPr lang="fr-FR" i="1" baseline="-25000" dirty="0" err="1">
                <a:solidFill>
                  <a:schemeClr val="accent2"/>
                </a:solidFill>
              </a:rPr>
              <a:t>Real</a:t>
            </a:r>
            <a:endParaRPr lang="fr-FR" i="1" dirty="0">
              <a:solidFill>
                <a:schemeClr val="accent2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07406243-EB4C-EF4A-8FEF-ACEF14B76251}"/>
              </a:ext>
            </a:extLst>
          </p:cNvPr>
          <p:cNvSpPr txBox="1"/>
          <p:nvPr/>
        </p:nvSpPr>
        <p:spPr>
          <a:xfrm>
            <a:off x="4953229" y="296351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233ECE0D-9D57-724C-8DA9-99A6F2BB2137}"/>
              </a:ext>
            </a:extLst>
          </p:cNvPr>
          <p:cNvSpPr txBox="1"/>
          <p:nvPr/>
        </p:nvSpPr>
        <p:spPr>
          <a:xfrm>
            <a:off x="8179564" y="295938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5188F6C-67D8-0D40-8915-8C60F40E96D5}"/>
              </a:ext>
            </a:extLst>
          </p:cNvPr>
          <p:cNvSpPr/>
          <p:nvPr/>
        </p:nvSpPr>
        <p:spPr>
          <a:xfrm>
            <a:off x="1855397" y="4659588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741EC51-0A5C-2F40-B811-78FF44D2A313}"/>
              </a:ext>
            </a:extLst>
          </p:cNvPr>
          <p:cNvSpPr/>
          <p:nvPr/>
        </p:nvSpPr>
        <p:spPr>
          <a:xfrm>
            <a:off x="1855396" y="5662431"/>
            <a:ext cx="1133061" cy="61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48049880-F4A5-644A-AB7D-D7AC4E0453CB}"/>
              </a:ext>
            </a:extLst>
          </p:cNvPr>
          <p:cNvSpPr txBox="1"/>
          <p:nvPr/>
        </p:nvSpPr>
        <p:spPr>
          <a:xfrm>
            <a:off x="1867928" y="47806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Plaintexts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5A690B04-498E-084D-A33D-C82773AA46A2}"/>
              </a:ext>
            </a:extLst>
          </p:cNvPr>
          <p:cNvSpPr txBox="1"/>
          <p:nvPr/>
        </p:nvSpPr>
        <p:spPr>
          <a:xfrm>
            <a:off x="1825808" y="5803326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secrète</a:t>
            </a:r>
          </a:p>
        </p:txBody>
      </p:sp>
      <p:sp>
        <p:nvSpPr>
          <p:cNvPr id="116" name="Virage 115">
            <a:extLst>
              <a:ext uri="{FF2B5EF4-FFF2-40B4-BE49-F238E27FC236}">
                <a16:creationId xmlns:a16="http://schemas.microsoft.com/office/drawing/2014/main" id="{393B8BE0-65FC-F542-A6B9-C6468C85BEF8}"/>
              </a:ext>
            </a:extLst>
          </p:cNvPr>
          <p:cNvSpPr/>
          <p:nvPr/>
        </p:nvSpPr>
        <p:spPr>
          <a:xfrm rot="5400000">
            <a:off x="3500753" y="4451411"/>
            <a:ext cx="364651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7" name="Virage 116">
            <a:extLst>
              <a:ext uri="{FF2B5EF4-FFF2-40B4-BE49-F238E27FC236}">
                <a16:creationId xmlns:a16="http://schemas.microsoft.com/office/drawing/2014/main" id="{8DFC01CE-6E63-FC46-AB5F-6A7B9D676DCA}"/>
              </a:ext>
            </a:extLst>
          </p:cNvPr>
          <p:cNvSpPr/>
          <p:nvPr/>
        </p:nvSpPr>
        <p:spPr>
          <a:xfrm rot="5400000" flipH="1">
            <a:off x="3487745" y="5498838"/>
            <a:ext cx="390668" cy="103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8" name="Flèche vers la droite 117">
            <a:extLst>
              <a:ext uri="{FF2B5EF4-FFF2-40B4-BE49-F238E27FC236}">
                <a16:creationId xmlns:a16="http://schemas.microsoft.com/office/drawing/2014/main" id="{37711502-E2E5-F84B-B22C-7A886D92F8F9}"/>
              </a:ext>
            </a:extLst>
          </p:cNvPr>
          <p:cNvSpPr/>
          <p:nvPr/>
        </p:nvSpPr>
        <p:spPr>
          <a:xfrm>
            <a:off x="4672101" y="5407027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5570C7A-182B-1048-A32A-2EC362A7988F}"/>
              </a:ext>
            </a:extLst>
          </p:cNvPr>
          <p:cNvSpPr/>
          <p:nvPr/>
        </p:nvSpPr>
        <p:spPr>
          <a:xfrm>
            <a:off x="5890684" y="5149936"/>
            <a:ext cx="1769165" cy="589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60630A6A-05CD-E142-9789-5CA0CCE72457}"/>
              </a:ext>
            </a:extLst>
          </p:cNvPr>
          <p:cNvSpPr txBox="1"/>
          <p:nvPr/>
        </p:nvSpPr>
        <p:spPr>
          <a:xfrm>
            <a:off x="6291538" y="527095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</a:p>
        </p:txBody>
      </p:sp>
      <p:sp>
        <p:nvSpPr>
          <p:cNvPr id="121" name="Flèche vers la droite 120">
            <a:extLst>
              <a:ext uri="{FF2B5EF4-FFF2-40B4-BE49-F238E27FC236}">
                <a16:creationId xmlns:a16="http://schemas.microsoft.com/office/drawing/2014/main" id="{A428C04C-61FB-A142-B456-CB74607B869C}"/>
              </a:ext>
            </a:extLst>
          </p:cNvPr>
          <p:cNvSpPr/>
          <p:nvPr/>
        </p:nvSpPr>
        <p:spPr>
          <a:xfrm>
            <a:off x="7857376" y="5407027"/>
            <a:ext cx="1019800" cy="18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93E2E17C-880A-C74E-B75A-F5662CB9115D}"/>
              </a:ext>
            </a:extLst>
          </p:cNvPr>
          <p:cNvSpPr txBox="1"/>
          <p:nvPr/>
        </p:nvSpPr>
        <p:spPr>
          <a:xfrm>
            <a:off x="54262" y="5783447"/>
            <a:ext cx="17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solidFill>
                  <a:schemeClr val="accent2"/>
                </a:solidFill>
              </a:rPr>
              <a:t>Fausse</a:t>
            </a:r>
            <a:r>
              <a:rPr lang="fr-FR" i="1" dirty="0">
                <a:solidFill>
                  <a:schemeClr val="accent2"/>
                </a:solidFill>
              </a:rPr>
              <a:t> </a:t>
            </a:r>
            <a:r>
              <a:rPr lang="fr-FR" b="1" i="1" dirty="0">
                <a:solidFill>
                  <a:schemeClr val="accent2"/>
                </a:solidFill>
              </a:rPr>
              <a:t>clé</a:t>
            </a:r>
            <a:r>
              <a:rPr lang="fr-FR" i="1" dirty="0">
                <a:solidFill>
                  <a:schemeClr val="accent2"/>
                </a:solidFill>
              </a:rPr>
              <a:t> : </a:t>
            </a:r>
            <a:r>
              <a:rPr lang="fr-FR" i="1" dirty="0" err="1">
                <a:solidFill>
                  <a:schemeClr val="accent2"/>
                </a:solidFill>
              </a:rPr>
              <a:t>K</a:t>
            </a:r>
            <a:r>
              <a:rPr lang="fr-FR" i="1" baseline="-25000" dirty="0" err="1">
                <a:solidFill>
                  <a:schemeClr val="accent2"/>
                </a:solidFill>
              </a:rPr>
              <a:t>Fake</a:t>
            </a:r>
            <a:endParaRPr lang="fr-FR" i="1" dirty="0">
              <a:solidFill>
                <a:schemeClr val="accent2"/>
              </a:solidFill>
            </a:endParaRP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E980F8FB-4F55-4D49-8C62-5F266FB06C7F}"/>
              </a:ext>
            </a:extLst>
          </p:cNvPr>
          <p:cNvSpPr txBox="1"/>
          <p:nvPr/>
        </p:nvSpPr>
        <p:spPr>
          <a:xfrm>
            <a:off x="4953229" y="496092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E200D7D7-D211-2945-AFBB-3DC9A517A689}"/>
              </a:ext>
            </a:extLst>
          </p:cNvPr>
          <p:cNvSpPr txBox="1"/>
          <p:nvPr/>
        </p:nvSpPr>
        <p:spPr>
          <a:xfrm>
            <a:off x="8179564" y="495680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A43DCC5-5FA2-4544-9F7A-9778B99BE88F}"/>
              </a:ext>
            </a:extLst>
          </p:cNvPr>
          <p:cNvSpPr/>
          <p:nvPr/>
        </p:nvSpPr>
        <p:spPr>
          <a:xfrm>
            <a:off x="9167339" y="2616978"/>
            <a:ext cx="387927" cy="16609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9686529-A272-9148-BA37-78A6DBF37002}"/>
              </a:ext>
            </a:extLst>
          </p:cNvPr>
          <p:cNvSpPr txBox="1"/>
          <p:nvPr/>
        </p:nvSpPr>
        <p:spPr>
          <a:xfrm>
            <a:off x="9696535" y="3105834"/>
            <a:ext cx="2174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Exécution normale de l’algorithme AES.</a:t>
            </a:r>
          </a:p>
        </p:txBody>
      </p:sp>
      <p:sp>
        <p:nvSpPr>
          <p:cNvPr id="129" name="Accolade fermante 128">
            <a:extLst>
              <a:ext uri="{FF2B5EF4-FFF2-40B4-BE49-F238E27FC236}">
                <a16:creationId xmlns:a16="http://schemas.microsoft.com/office/drawing/2014/main" id="{AF77C25E-F051-6F44-BB76-2D5F880D79A0}"/>
              </a:ext>
            </a:extLst>
          </p:cNvPr>
          <p:cNvSpPr/>
          <p:nvPr/>
        </p:nvSpPr>
        <p:spPr>
          <a:xfrm>
            <a:off x="9167339" y="4653631"/>
            <a:ext cx="387927" cy="16609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4D65BE98-D266-2744-A167-3A045F7D1C34}"/>
              </a:ext>
            </a:extLst>
          </p:cNvPr>
          <p:cNvSpPr txBox="1"/>
          <p:nvPr/>
        </p:nvSpPr>
        <p:spPr>
          <a:xfrm>
            <a:off x="9696535" y="5075218"/>
            <a:ext cx="2298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Exécution avec contre-mesure </a:t>
            </a:r>
            <a:r>
              <a:rPr lang="fr-FR" i="1" dirty="0" err="1"/>
              <a:t>faking</a:t>
            </a:r>
            <a:r>
              <a:rPr lang="fr-FR" dirty="0"/>
              <a:t> de l’algorithme AES.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1AD847E-B97F-D64A-8FEA-91E313845FE2}"/>
              </a:ext>
            </a:extLst>
          </p:cNvPr>
          <p:cNvCxnSpPr/>
          <p:nvPr/>
        </p:nvCxnSpPr>
        <p:spPr>
          <a:xfrm>
            <a:off x="205999" y="4465405"/>
            <a:ext cx="11293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6EB89CE7-C93D-9B42-923B-3DCB501B9893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5B811713-A2A6-BD40-B87C-7272E663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23" y="2097189"/>
            <a:ext cx="137626" cy="137626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163E5B6F-11FD-3D43-BCCA-58E1342C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95" y="3289523"/>
            <a:ext cx="396085" cy="396085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A5192DE9-65C7-5948-9D7C-0718A105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53" y="5299298"/>
            <a:ext cx="396085" cy="39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4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4318C1F-865C-534F-9E7B-B6479108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552"/>
            <a:ext cx="12192000" cy="57277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2E6859-272E-0A4C-9760-F7A14E1C1082}"/>
              </a:ext>
            </a:extLst>
          </p:cNvPr>
          <p:cNvSpPr txBox="1"/>
          <p:nvPr/>
        </p:nvSpPr>
        <p:spPr>
          <a:xfrm>
            <a:off x="7215184" y="1366048"/>
            <a:ext cx="99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solidFill>
                  <a:srgbClr val="FF0000"/>
                </a:solidFill>
              </a:rPr>
              <a:t>Fake Key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7B5142A-878F-FA47-861E-49A7869A786F}"/>
              </a:ext>
            </a:extLst>
          </p:cNvPr>
          <p:cNvSpPr txBox="1"/>
          <p:nvPr/>
        </p:nvSpPr>
        <p:spPr>
          <a:xfrm>
            <a:off x="6738642" y="2606589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solidFill>
                  <a:srgbClr val="00B050"/>
                </a:solidFill>
              </a:rPr>
              <a:t>True Key</a:t>
            </a:r>
          </a:p>
        </p:txBody>
      </p:sp>
      <p:sp>
        <p:nvSpPr>
          <p:cNvPr id="9" name="Flèche vers le bas 8">
            <a:extLst>
              <a:ext uri="{FF2B5EF4-FFF2-40B4-BE49-F238E27FC236}">
                <a16:creationId xmlns:a16="http://schemas.microsoft.com/office/drawing/2014/main" id="{61DCAB28-A2E6-7045-875F-F3E4C4A105CE}"/>
              </a:ext>
            </a:extLst>
          </p:cNvPr>
          <p:cNvSpPr/>
          <p:nvPr/>
        </p:nvSpPr>
        <p:spPr>
          <a:xfrm rot="1180106">
            <a:off x="6976519" y="2946497"/>
            <a:ext cx="154910" cy="57654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6A4B2482-D120-4D4C-B6B3-FE4EFDB97DD6}"/>
              </a:ext>
            </a:extLst>
          </p:cNvPr>
          <p:cNvSpPr/>
          <p:nvPr/>
        </p:nvSpPr>
        <p:spPr>
          <a:xfrm rot="1180106">
            <a:off x="7501464" y="1748532"/>
            <a:ext cx="147630" cy="40082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ignalisation droite 23">
            <a:extLst>
              <a:ext uri="{FF2B5EF4-FFF2-40B4-BE49-F238E27FC236}">
                <a16:creationId xmlns:a16="http://schemas.microsoft.com/office/drawing/2014/main" id="{5CAEA955-6028-154A-822D-3499A09F068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D152B684-802E-2F4B-9748-0C8252EFE50B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06DA678-72DF-AE4A-BE21-FBD74CA4189A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524240E-4840-C444-921D-B22CED51686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66FF34D-26E0-EA41-802B-C5A35115372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8440D31-5506-9945-9FCB-300CE69119B9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03FDA5-D12C-0546-8326-907FA48FC9F3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0019F1B-86EC-0B4B-9C38-E26C45C3B1BB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9B8FC7B-6B88-0C4C-AEC2-4601F7A4143A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F4A0BA87-CDB0-A846-9953-88C53054806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CCD3C0D-01B2-5D42-8A84-52C3201F3516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88B9C28E-6FE3-C646-A31B-0387240C3673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5141BDDA-1A93-8545-AED5-7154196C5D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C9B5F56-AB9C-2345-A24E-989EF677A08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AF79082-7BDD-C742-A467-BE342974D038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6281403-1B32-184F-9043-6A84FDD7E222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A84EE3B-EA95-9541-A9D3-0E48A5669FA8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9B7AFF8-A201-504D-9375-C0A2398AA324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3352802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899" y="1250511"/>
            <a:ext cx="87129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Découverte d’une entreprise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Nouvelles connaissances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Objectifs remplis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BE" sz="2400" dirty="0"/>
              <a:t>Suite : TFE</a:t>
            </a:r>
          </a:p>
        </p:txBody>
      </p:sp>
      <p:pic>
        <p:nvPicPr>
          <p:cNvPr id="6" name="Picture 2" descr="http://assets.kingletas.com/wp-content/uploads/2013/04/Question-Peo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67" y="4570287"/>
            <a:ext cx="1700428" cy="15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8904312" y="3562174"/>
            <a:ext cx="2181539" cy="1008112"/>
          </a:xfrm>
        </p:spPr>
        <p:txBody>
          <a:bodyPr>
            <a:normAutofit/>
          </a:bodyPr>
          <a:lstStyle/>
          <a:p>
            <a:r>
              <a:rPr lang="nl-BE" sz="3600" dirty="0"/>
              <a:t>Merci 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27DC9C-7D71-1542-AD0D-96535EC9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23</a:t>
            </a:fld>
            <a:endParaRPr lang="fr-FR"/>
          </a:p>
        </p:txBody>
      </p:sp>
      <p:sp>
        <p:nvSpPr>
          <p:cNvPr id="21" name="Signalisation droite 20">
            <a:extLst>
              <a:ext uri="{FF2B5EF4-FFF2-40B4-BE49-F238E27FC236}">
                <a16:creationId xmlns:a16="http://schemas.microsoft.com/office/drawing/2014/main" id="{4D5A245B-719A-4B47-928B-A2AB498E161D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2A1754DE-055B-5A49-A9A1-78BA853B646E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13E4850-6AA8-9E4F-95D9-3F00D84251E6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8124B3-3AE0-444E-BA22-341C65E503F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69FF9D-8480-0444-B77C-774E6CF5776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3D2B3FB-00D7-D24B-B70B-0840FB2621E3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FA2C82F-29B3-824C-9B3B-2A6175641CE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5FA15B4-3186-A840-990B-895D21D5F80C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4647CF4D-00A7-7B4C-99DD-C7EBA99C099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4780F307-7ECF-934F-B595-01C23B2F4A97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F9C3E00F-E647-E04A-BFAD-E740D344956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D91224E9-7B13-554B-8749-15AF096A07F7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DF0BA933-4C67-6847-8537-EF78C00B799F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E3C7DE9-3E86-F14B-98DF-340866ECB2F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8F65625-734E-2245-9A8F-3D7AD3B0286B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169D8C-CB41-A54C-A8E9-14AD99B986B4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25CE3EA-51A4-9041-9C97-5BA99E994264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AA243EA-A35D-594C-B406-26A57E299514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182018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24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C9558478-2533-9C4F-BF76-FCADD443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840"/>
            <a:ext cx="12192000" cy="572135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45DB1DE3-D362-2443-BE36-E831BF6A3D73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181508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02FF258E-11A0-3841-8540-8D4F0DCB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" y="1017314"/>
            <a:ext cx="11187953" cy="525018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25</a:t>
            </a:fld>
            <a:endParaRPr lang="fr-FR"/>
          </a:p>
        </p:txBody>
      </p:sp>
      <p:sp>
        <p:nvSpPr>
          <p:cNvPr id="19" name="Signalisation droite 18">
            <a:extLst>
              <a:ext uri="{FF2B5EF4-FFF2-40B4-BE49-F238E27FC236}">
                <a16:creationId xmlns:a16="http://schemas.microsoft.com/office/drawing/2014/main" id="{8B66E137-8E84-694A-90C7-72B168E3A918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3DFD7D5-5A1A-8547-A69D-57EA666795F8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3001FB-BEFF-7241-A4B3-8E350CCF4EBB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C6FB21-66A6-9E46-8731-83B6696B9F66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19D2AC-E8B1-BB43-91CF-4234706AE8AD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B42486-839C-0F4C-9C92-4D570579201F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568090-7594-9249-A85F-5F8090BF48DC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966D28-FB0F-6A4F-9145-936B207FDB5A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85D3461-830D-BF47-B72F-75665451E560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4A7BC13-B4A7-6844-A7D0-92449C7EF9A6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4E62636-859F-FE49-8325-9306ED83F724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5493254B-D969-7E4C-9782-A9FCAD895C91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08767C3-DE72-C24C-9A14-7E7DA8FAEA15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095BC8-1410-624A-9FB2-3A27E2780D48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B2BCA8F-0CB8-944D-A818-6DAF9FCBB11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AE173C-1856-0B48-B32A-6C273261B3B6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351708-13C9-5949-9620-7AC36595AC3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E294460-86E9-3845-BDEB-757CDE757B7D}"/>
              </a:ext>
            </a:extLst>
          </p:cNvPr>
          <p:cNvSpPr txBox="1"/>
          <p:nvPr/>
        </p:nvSpPr>
        <p:spPr>
          <a:xfrm>
            <a:off x="165847" y="6320217"/>
            <a:ext cx="475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Conclusion : 1</a:t>
            </a:r>
            <a:r>
              <a:rPr lang="fr-FR" baseline="30000" dirty="0">
                <a:sym typeface="Wingdings" pitchFamily="2" charset="2"/>
              </a:rPr>
              <a:t>er</a:t>
            </a:r>
            <a:r>
              <a:rPr lang="fr-FR" dirty="0">
                <a:sym typeface="Wingdings" pitchFamily="2" charset="2"/>
              </a:rPr>
              <a:t> byte de la clé secrète vaut 8. 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4E1A1EF-AA08-DA4E-A9B2-25491CD4EBDF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2147049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26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99B151-8717-BA4F-A59D-5459DEA66477}"/>
              </a:ext>
            </a:extLst>
          </p:cNvPr>
          <p:cNvSpPr txBox="1"/>
          <p:nvPr/>
        </p:nvSpPr>
        <p:spPr>
          <a:xfrm>
            <a:off x="216568" y="1085470"/>
            <a:ext cx="3598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r>
              <a:rPr lang="fr-FR" dirty="0"/>
              <a:t>2 catégories de contre-mesures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Type </a:t>
            </a:r>
            <a:r>
              <a:rPr lang="en-AU" i="1" dirty="0"/>
              <a:t>Hiding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Type </a:t>
            </a:r>
            <a:r>
              <a:rPr lang="en-AU" i="1" dirty="0"/>
              <a:t>Masking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61FF89-24BA-DD46-98E0-A5ECF7C6DD91}"/>
              </a:ext>
            </a:extLst>
          </p:cNvPr>
          <p:cNvSpPr txBox="1"/>
          <p:nvPr/>
        </p:nvSpPr>
        <p:spPr>
          <a:xfrm>
            <a:off x="108283" y="243528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i="1" u="sng" dirty="0" err="1">
                <a:sym typeface="Wingdings" pitchFamily="2" charset="2"/>
              </a:rPr>
              <a:t>Hiding</a:t>
            </a:r>
            <a:r>
              <a:rPr lang="fr-FR" dirty="0">
                <a:sym typeface="Wingdings" pitchFamily="2" charset="2"/>
              </a:rPr>
              <a:t> : </a:t>
            </a:r>
            <a:r>
              <a:rPr lang="fr-BE" dirty="0">
                <a:sym typeface="Wingdings" pitchFamily="2" charset="2"/>
              </a:rPr>
              <a:t>R</a:t>
            </a:r>
            <a:r>
              <a:rPr lang="fr-BE" dirty="0"/>
              <a:t>endre la consommation de puissance du </a:t>
            </a:r>
            <a:r>
              <a:rPr lang="en-AU" i="1" dirty="0"/>
              <a:t>device</a:t>
            </a:r>
            <a:r>
              <a:rPr lang="fr-BE" dirty="0"/>
              <a:t> cryptographique indépendante des opérations exécutées et des données manipulées. 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b="1" i="1" u="sng" dirty="0" err="1"/>
              <a:t>Masking</a:t>
            </a:r>
            <a:r>
              <a:rPr lang="fr-BE" dirty="0"/>
              <a:t> :  Une valeur intermédiaire masquée </a:t>
            </a:r>
            <a:r>
              <a:rPr lang="fr-FR" dirty="0">
                <a:sym typeface="Wingdings" pitchFamily="2" charset="2"/>
              </a:rPr>
              <a:t>(V</a:t>
            </a:r>
            <a:r>
              <a:rPr lang="fr-FR" baseline="-25000" dirty="0">
                <a:sym typeface="Wingdings" pitchFamily="2" charset="2"/>
              </a:rPr>
              <a:t>m</a:t>
            </a:r>
            <a:r>
              <a:rPr lang="fr-FR" dirty="0">
                <a:sym typeface="Wingdings" pitchFamily="2" charset="2"/>
              </a:rPr>
              <a:t>) </a:t>
            </a:r>
            <a:r>
              <a:rPr lang="fr-BE" dirty="0"/>
              <a:t>est une valeur intermédiaire </a:t>
            </a:r>
            <a:r>
              <a:rPr lang="fr-FR" dirty="0">
                <a:sym typeface="Wingdings" pitchFamily="2" charset="2"/>
              </a:rPr>
              <a:t>(V)</a:t>
            </a:r>
            <a:r>
              <a:rPr lang="fr-BE" dirty="0"/>
              <a:t> cachée par une valeur aléatoire (m).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08411-BD63-E641-9D47-0396FAAC7115}"/>
              </a:ext>
            </a:extLst>
          </p:cNvPr>
          <p:cNvSpPr/>
          <p:nvPr/>
        </p:nvSpPr>
        <p:spPr>
          <a:xfrm>
            <a:off x="460182" y="57439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Masque booléen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Masque arithmétique :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A87634-2B02-D94E-917B-B2FA296BD334}"/>
              </a:ext>
            </a:extLst>
          </p:cNvPr>
          <p:cNvSpPr/>
          <p:nvPr/>
        </p:nvSpPr>
        <p:spPr>
          <a:xfrm>
            <a:off x="3296793" y="6246840"/>
            <a:ext cx="117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+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BD0DD-1E1A-9042-B45F-159DD91C6774}"/>
              </a:ext>
            </a:extLst>
          </p:cNvPr>
          <p:cNvSpPr/>
          <p:nvPr/>
        </p:nvSpPr>
        <p:spPr>
          <a:xfrm>
            <a:off x="5165407" y="6246840"/>
            <a:ext cx="115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x 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3EF81C-B123-E548-984B-41A1723F2A20}"/>
              </a:ext>
            </a:extLst>
          </p:cNvPr>
          <p:cNvSpPr txBox="1"/>
          <p:nvPr/>
        </p:nvSpPr>
        <p:spPr>
          <a:xfrm>
            <a:off x="4604183" y="62468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7B9F3B-17DB-ED4E-8C81-D409C222BCCE}"/>
              </a:ext>
            </a:extLst>
          </p:cNvPr>
          <p:cNvSpPr/>
          <p:nvPr/>
        </p:nvSpPr>
        <p:spPr>
          <a:xfrm>
            <a:off x="3296793" y="5705799"/>
            <a:ext cx="116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m </a:t>
            </a:r>
            <a:r>
              <a:rPr lang="fr-FR" dirty="0"/>
              <a:t>= V    m</a:t>
            </a:r>
          </a:p>
        </p:txBody>
      </p:sp>
      <p:sp>
        <p:nvSpPr>
          <p:cNvPr id="29" name="Signalisation droite 28">
            <a:extLst>
              <a:ext uri="{FF2B5EF4-FFF2-40B4-BE49-F238E27FC236}">
                <a16:creationId xmlns:a16="http://schemas.microsoft.com/office/drawing/2014/main" id="{74785531-C62A-5D4E-8999-9F04100AEF8D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7A286B50-7BC0-2D46-B4BB-0B7DB9C13254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4B50BF6-7D9D-934E-B293-101438149582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684BC2-F96A-2546-B573-73803D42717B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0133300-5693-5445-9377-99B54571C704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1980372-FAE4-AC44-B5E5-4219FA1824F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6E8DE52-3382-3B4A-A5D2-BF87BF91D3A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C48F0BD-C81C-E44E-AED6-CE70E902767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38A60438-BC97-2A4E-8BC5-2CD8F0C6AC0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47C12BAE-3B99-2743-A8A1-13DD6449E943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39A3847B-E0EA-2147-9242-0E1B705B68A3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5EF267A8-65A5-1345-9483-61AB532DA092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06168C0B-C534-6B4E-9961-3A6CD1448BD7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409AADF-DD4C-CA45-88D3-C2D4F414A8C7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58D6719-2000-6E45-A22A-F48695A31526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24BDAB6-254F-F348-8950-F0D61F7F9667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8C0B32C-FD1D-DF44-BB57-3300DCDD25F5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19B747-3CC2-DB46-A7C9-E1CDF246EBAE}"/>
              </a:ext>
            </a:extLst>
          </p:cNvPr>
          <p:cNvSpPr/>
          <p:nvPr/>
        </p:nvSpPr>
        <p:spPr>
          <a:xfrm>
            <a:off x="5402341" y="5257726"/>
            <a:ext cx="118801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r-FR" b="1" dirty="0"/>
              <a:t>V</a:t>
            </a:r>
            <a:r>
              <a:rPr lang="fr-FR" b="1" baseline="-25000" dirty="0"/>
              <a:t>m </a:t>
            </a:r>
            <a:r>
              <a:rPr lang="fr-FR" b="1" dirty="0"/>
              <a:t>= V * 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65D51B-1F36-CC4C-8189-547A593AA885}"/>
              </a:ext>
            </a:extLst>
          </p:cNvPr>
          <p:cNvSpPr txBox="1"/>
          <p:nvPr/>
        </p:nvSpPr>
        <p:spPr>
          <a:xfrm>
            <a:off x="420264" y="3244334"/>
            <a:ext cx="5793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On va modifier les propriétés de puissance consommée !</a:t>
            </a:r>
          </a:p>
          <a:p>
            <a:r>
              <a:rPr lang="fr-FR" dirty="0">
                <a:sym typeface="Wingdings" pitchFamily="2" charset="2"/>
              </a:rPr>
              <a:t>Exemple : « </a:t>
            </a:r>
            <a:r>
              <a:rPr lang="fr-FR" i="1" dirty="0">
                <a:sym typeface="Wingdings" pitchFamily="2" charset="2"/>
              </a:rPr>
              <a:t>Noise </a:t>
            </a:r>
            <a:r>
              <a:rPr lang="fr-FR" i="1" dirty="0" err="1">
                <a:sym typeface="Wingdings" pitchFamily="2" charset="2"/>
              </a:rPr>
              <a:t>engines</a:t>
            </a:r>
            <a:r>
              <a:rPr lang="fr-FR" dirty="0">
                <a:sym typeface="Wingdings" pitchFamily="2" charset="2"/>
              </a:rPr>
              <a:t> », etc…</a:t>
            </a:r>
            <a:endParaRPr lang="fr-FR" dirty="0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E65D9A26-98A4-5540-B048-7D4DE351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472" y="5831321"/>
            <a:ext cx="137626" cy="137626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07808C6-8E25-B74A-BB8F-AA392F8B5423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328418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3</a:t>
            </a:fld>
            <a:endParaRPr lang="fr-FR"/>
          </a:p>
        </p:txBody>
      </p:sp>
      <p:sp>
        <p:nvSpPr>
          <p:cNvPr id="30" name="Signalisation droite 29">
            <a:extLst>
              <a:ext uri="{FF2B5EF4-FFF2-40B4-BE49-F238E27FC236}">
                <a16:creationId xmlns:a16="http://schemas.microsoft.com/office/drawing/2014/main" id="{EE1FC74C-341C-6242-BC7C-31C0C070309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17B6CBC1-86F9-A944-9437-4997820D188C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0EEC5E5-4777-D847-9C17-E43F39CD4D6D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9570D9-F9B6-704C-B1EF-5868340D0BB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B754B3A-E429-D347-A1FA-07532A6D05DE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B6687D-D7ED-D546-AFD3-C64459B3964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CC34CB1-644F-2F40-9B54-3D99A6D7006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763977F-413D-CF4A-B45F-6F155409128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74BDFB7B-A9E6-5D46-BBBF-1B2123C118BE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C72DE9D1-DA4B-744F-B550-9AC844381BC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9673C465-12CE-004C-AF15-C6484A8498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B0D9CEEB-1F86-9644-97D3-89A462BCB129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E6DD1E79-39C7-ED4D-AD5E-11EBF9E45628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B658A75-051F-AE45-A651-5C6D4639D9A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6E6E4C8-2D1D-9D4E-B04A-42F4B3768B3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76F9C6-441C-8D41-92DB-B86849539951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EFD246-743F-9B4A-B8A2-3B3FC9BF4727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440051E-F87A-5344-B7C6-5EDD27E9B905}"/>
              </a:ext>
            </a:extLst>
          </p:cNvPr>
          <p:cNvSpPr txBox="1"/>
          <p:nvPr/>
        </p:nvSpPr>
        <p:spPr>
          <a:xfrm>
            <a:off x="122528" y="1531228"/>
            <a:ext cx="21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Passé prestigieux :</a:t>
            </a:r>
            <a:endParaRPr lang="fr-FR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44DEA6E5-FC56-3440-B8AA-6840B0489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944" y="2537126"/>
            <a:ext cx="11709400" cy="3721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365085-0F15-B04A-A13D-72E06BD1B36D}"/>
              </a:ext>
            </a:extLst>
          </p:cNvPr>
          <p:cNvSpPr txBox="1"/>
          <p:nvPr/>
        </p:nvSpPr>
        <p:spPr>
          <a:xfrm>
            <a:off x="7936661" y="1621661"/>
            <a:ext cx="3936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b="1" u="sng" dirty="0"/>
              <a:t>En 2000</a:t>
            </a:r>
            <a:r>
              <a:rPr lang="fr-FR" dirty="0"/>
              <a:t>, organisation en 3 pôles :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BE" dirty="0"/>
              <a:t>Défense ;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BE" dirty="0"/>
              <a:t>Aéronautique ;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BE" dirty="0"/>
              <a:t>Technologies de l’information et des services.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F71A142-06B2-DF44-A5BE-37F46814A48C}"/>
              </a:ext>
            </a:extLst>
          </p:cNvPr>
          <p:cNvCxnSpPr/>
          <p:nvPr/>
        </p:nvCxnSpPr>
        <p:spPr>
          <a:xfrm>
            <a:off x="9426387" y="5513294"/>
            <a:ext cx="0" cy="2689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118CAAA-9F35-D84B-A563-097899F27BED}"/>
              </a:ext>
            </a:extLst>
          </p:cNvPr>
          <p:cNvSpPr txBox="1"/>
          <p:nvPr/>
        </p:nvSpPr>
        <p:spPr>
          <a:xfrm>
            <a:off x="9034931" y="51439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1998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29C6B5A-1109-0C40-8894-AD4D1F5921D8}"/>
              </a:ext>
            </a:extLst>
          </p:cNvPr>
          <p:cNvSpPr/>
          <p:nvPr/>
        </p:nvSpPr>
        <p:spPr>
          <a:xfrm>
            <a:off x="7686882" y="5782235"/>
            <a:ext cx="587298" cy="328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8E9A5CE-D296-1948-BE11-FF4515060B02}"/>
              </a:ext>
            </a:extLst>
          </p:cNvPr>
          <p:cNvSpPr/>
          <p:nvPr/>
        </p:nvSpPr>
        <p:spPr>
          <a:xfrm>
            <a:off x="9067653" y="5164311"/>
            <a:ext cx="587298" cy="328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4B598B1-E2E3-FD43-8998-E07785B83F05}"/>
              </a:ext>
            </a:extLst>
          </p:cNvPr>
          <p:cNvSpPr/>
          <p:nvPr/>
        </p:nvSpPr>
        <p:spPr>
          <a:xfrm>
            <a:off x="9317468" y="5800877"/>
            <a:ext cx="587298" cy="328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245EAB0E-9820-F040-872B-F2C432448485}"/>
              </a:ext>
            </a:extLst>
          </p:cNvPr>
          <p:cNvCxnSpPr/>
          <p:nvPr/>
        </p:nvCxnSpPr>
        <p:spPr>
          <a:xfrm>
            <a:off x="10142038" y="5513293"/>
            <a:ext cx="0" cy="2689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CC55F0A-4CDB-C44A-9C39-74DED7900173}"/>
              </a:ext>
            </a:extLst>
          </p:cNvPr>
          <p:cNvSpPr txBox="1"/>
          <p:nvPr/>
        </p:nvSpPr>
        <p:spPr>
          <a:xfrm>
            <a:off x="9857848" y="57618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2007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70572E09-842C-A543-BE6E-7F8B3F7AFBB3}"/>
              </a:ext>
            </a:extLst>
          </p:cNvPr>
          <p:cNvSpPr/>
          <p:nvPr/>
        </p:nvSpPr>
        <p:spPr>
          <a:xfrm>
            <a:off x="9908595" y="5790164"/>
            <a:ext cx="587298" cy="328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C8DEA1B-E79D-5148-BEFC-3EABA45594EA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27161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 animBg="1"/>
      <p:bldP spid="29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4</a:t>
            </a:fld>
            <a:endParaRPr lang="fr-FR"/>
          </a:p>
        </p:txBody>
      </p:sp>
      <p:sp>
        <p:nvSpPr>
          <p:cNvPr id="30" name="Signalisation droite 29">
            <a:extLst>
              <a:ext uri="{FF2B5EF4-FFF2-40B4-BE49-F238E27FC236}">
                <a16:creationId xmlns:a16="http://schemas.microsoft.com/office/drawing/2014/main" id="{EE1FC74C-341C-6242-BC7C-31C0C0703099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17B6CBC1-86F9-A944-9437-4997820D188C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0EEC5E5-4777-D847-9C17-E43F39CD4D6D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9570D9-F9B6-704C-B1EF-5868340D0BBA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B754B3A-E429-D347-A1FA-07532A6D05DE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B6687D-D7ED-D546-AFD3-C64459B3964E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CC34CB1-644F-2F40-9B54-3D99A6D7006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763977F-413D-CF4A-B45F-6F1554091286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74BDFB7B-A9E6-5D46-BBBF-1B2123C118BE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C72DE9D1-DA4B-744F-B550-9AC844381BCE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9673C465-12CE-004C-AF15-C6484A8498D0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B0D9CEEB-1F86-9644-97D3-89A462BCB129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E6DD1E79-39C7-ED4D-AD5E-11EBF9E45628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B658A75-051F-AE45-A651-5C6D4639D9AC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6E6E4C8-2D1D-9D4E-B04A-42F4B3768B32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76F9C6-441C-8D41-92DB-B86849539951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EFD246-743F-9B4A-B8A2-3B3FC9BF4727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7C07A0-52F2-B748-B063-445D47E5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553" y="1491172"/>
            <a:ext cx="5855501" cy="21577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80ACE6-40E9-3F41-9F54-74B3A6795605}"/>
              </a:ext>
            </a:extLst>
          </p:cNvPr>
          <p:cNvSpPr txBox="1"/>
          <p:nvPr/>
        </p:nvSpPr>
        <p:spPr>
          <a:xfrm>
            <a:off x="25959" y="1494507"/>
            <a:ext cx="343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Domaines d’activité du groupe :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725EF6-B205-B743-AAA2-AF1ADBDFE3E8}"/>
              </a:ext>
            </a:extLst>
          </p:cNvPr>
          <p:cNvSpPr txBox="1"/>
          <p:nvPr/>
        </p:nvSpPr>
        <p:spPr>
          <a:xfrm>
            <a:off x="54262" y="2946692"/>
            <a:ext cx="44479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Dans le </a:t>
            </a:r>
            <a:r>
              <a:rPr lang="fr-FR" b="1" dirty="0">
                <a:sym typeface="Wingdings" pitchFamily="2" charset="2"/>
              </a:rPr>
              <a:t>monde</a:t>
            </a:r>
            <a:r>
              <a:rPr lang="fr-FR" dirty="0">
                <a:sym typeface="Wingdings" pitchFamily="2" charset="2"/>
              </a:rPr>
              <a:t> 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56 pays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64.000 employés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14.9 milliards €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731 millions en </a:t>
            </a:r>
            <a:r>
              <a:rPr lang="fr-FR" i="1" dirty="0">
                <a:sym typeface="Wingdings" pitchFamily="2" charset="2"/>
              </a:rPr>
              <a:t>R&amp;D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10</a:t>
            </a:r>
            <a:r>
              <a:rPr lang="fr-FR" baseline="30000" dirty="0">
                <a:sym typeface="Wingdings" pitchFamily="2" charset="2"/>
              </a:rPr>
              <a:t>ème</a:t>
            </a:r>
            <a:r>
              <a:rPr lang="fr-FR" dirty="0">
                <a:sym typeface="Wingdings" pitchFamily="2" charset="2"/>
              </a:rPr>
              <a:t> acteur mondial dans la Défense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C85F5DF-A166-BD43-A8EE-AF79A08EC262}"/>
              </a:ext>
            </a:extLst>
          </p:cNvPr>
          <p:cNvSpPr txBox="1"/>
          <p:nvPr/>
        </p:nvSpPr>
        <p:spPr>
          <a:xfrm>
            <a:off x="25959" y="4835425"/>
            <a:ext cx="45949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En </a:t>
            </a:r>
            <a:r>
              <a:rPr lang="fr-FR" b="1" dirty="0">
                <a:sym typeface="Wingdings" pitchFamily="2" charset="2"/>
              </a:rPr>
              <a:t>Belgique</a:t>
            </a:r>
            <a:r>
              <a:rPr lang="fr-FR" dirty="0">
                <a:sym typeface="Wingdings" pitchFamily="2" charset="2"/>
              </a:rPr>
              <a:t> : 7 sites dont Tubize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150 employés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30 millions €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>
                <a:sym typeface="Wingdings" pitchFamily="2" charset="2"/>
              </a:rPr>
              <a:t>Plus précisément, 3 compétences clés :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Systèmes de communication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Systèmes d’information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Protection de l’information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E4AB76-CE89-EE47-9078-014B51928B14}"/>
              </a:ext>
            </a:extLst>
          </p:cNvPr>
          <p:cNvSpPr txBox="1"/>
          <p:nvPr/>
        </p:nvSpPr>
        <p:spPr>
          <a:xfrm>
            <a:off x="6598687" y="108930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Groupe Thales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3444448-69ED-574C-A1F2-6E119FF3952D}"/>
              </a:ext>
            </a:extLst>
          </p:cNvPr>
          <p:cNvSpPr txBox="1"/>
          <p:nvPr/>
        </p:nvSpPr>
        <p:spPr>
          <a:xfrm>
            <a:off x="6140484" y="4035327"/>
            <a:ext cx="19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Domaines à Tubize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9498D10-5754-CB4C-BCDB-50B3F6380225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A2D3F9B-5041-AD46-92DA-E4E59D12D4D9}"/>
              </a:ext>
            </a:extLst>
          </p:cNvPr>
          <p:cNvCxnSpPr>
            <a:cxnSpLocks/>
          </p:cNvCxnSpPr>
          <p:nvPr/>
        </p:nvCxnSpPr>
        <p:spPr>
          <a:xfrm>
            <a:off x="8071984" y="5808846"/>
            <a:ext cx="11397" cy="52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D952EAA-457E-5E4F-874C-0DDD35587289}"/>
              </a:ext>
            </a:extLst>
          </p:cNvPr>
          <p:cNvSpPr txBox="1"/>
          <p:nvPr/>
        </p:nvSpPr>
        <p:spPr>
          <a:xfrm>
            <a:off x="7278811" y="6442709"/>
            <a:ext cx="179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Branche du stage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A34B8FF-A5F8-5A4B-BBD8-70BE9414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88" y="1944441"/>
            <a:ext cx="1944044" cy="73905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C74C282-1391-D541-8E90-86A64C06B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165" y="4431038"/>
            <a:ext cx="2679292" cy="16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2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 vers la droite 4">
            <a:extLst>
              <a:ext uri="{FF2B5EF4-FFF2-40B4-BE49-F238E27FC236}">
                <a16:creationId xmlns:a16="http://schemas.microsoft.com/office/drawing/2014/main" id="{3ABE29E1-0110-054D-8286-58F74210EB0A}"/>
              </a:ext>
            </a:extLst>
          </p:cNvPr>
          <p:cNvSpPr/>
          <p:nvPr/>
        </p:nvSpPr>
        <p:spPr>
          <a:xfrm>
            <a:off x="4046696" y="3264181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2F83F4-96E4-564E-80F4-EE5EFFEE6336}"/>
              </a:ext>
            </a:extLst>
          </p:cNvPr>
          <p:cNvSpPr txBox="1"/>
          <p:nvPr/>
        </p:nvSpPr>
        <p:spPr>
          <a:xfrm>
            <a:off x="2097766" y="3171032"/>
            <a:ext cx="19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Clé de chiffrement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93D192-619D-8B46-9901-F4D8C3B250A8}"/>
              </a:ext>
            </a:extLst>
          </p:cNvPr>
          <p:cNvSpPr txBox="1"/>
          <p:nvPr/>
        </p:nvSpPr>
        <p:spPr>
          <a:xfrm>
            <a:off x="2536157" y="407933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clair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6748AD-2A86-024B-A173-560CF228EAD7}"/>
              </a:ext>
            </a:extLst>
          </p:cNvPr>
          <p:cNvSpPr txBox="1"/>
          <p:nvPr/>
        </p:nvSpPr>
        <p:spPr>
          <a:xfrm>
            <a:off x="4986528" y="2274668"/>
            <a:ext cx="221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chiffrement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C1BFFB-0DC7-3248-BF5F-5BCCD0922649}"/>
              </a:ext>
            </a:extLst>
          </p:cNvPr>
          <p:cNvSpPr txBox="1"/>
          <p:nvPr/>
        </p:nvSpPr>
        <p:spPr>
          <a:xfrm>
            <a:off x="8234058" y="3614856"/>
            <a:ext cx="166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chiffré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7808C03D-4B33-5C45-A276-3AD6CC83A17E}"/>
              </a:ext>
            </a:extLst>
          </p:cNvPr>
          <p:cNvSpPr/>
          <p:nvPr/>
        </p:nvSpPr>
        <p:spPr>
          <a:xfrm>
            <a:off x="4046696" y="4153012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F1B333A8-71AC-174C-9D60-35761CB50288}"/>
              </a:ext>
            </a:extLst>
          </p:cNvPr>
          <p:cNvSpPr/>
          <p:nvPr/>
        </p:nvSpPr>
        <p:spPr>
          <a:xfrm>
            <a:off x="7472132" y="3688532"/>
            <a:ext cx="646176" cy="22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A4A90D0-261D-E546-B4B3-507FAE01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16" y="2920999"/>
            <a:ext cx="2635568" cy="1757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5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E4CA9D-7550-124A-ABBB-6D081BCF6382}"/>
              </a:ext>
            </a:extLst>
          </p:cNvPr>
          <p:cNvSpPr txBox="1"/>
          <p:nvPr/>
        </p:nvSpPr>
        <p:spPr>
          <a:xfrm>
            <a:off x="105104" y="1163993"/>
            <a:ext cx="1006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fr-FR" dirty="0">
                <a:sym typeface="Wingdings" pitchFamily="2" charset="2"/>
              </a:rPr>
              <a:t>Algorithme de chiffrement = fonctions mathématiques utilisées pour chiffrer du contenu confidentiel.</a:t>
            </a:r>
          </a:p>
          <a:p>
            <a:r>
              <a:rPr lang="fr-FR" i="1" dirty="0"/>
              <a:t>     Exemples</a:t>
            </a:r>
            <a:r>
              <a:rPr lang="fr-FR" dirty="0"/>
              <a:t> : RSA, AES, …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7DD774B-6DA6-914E-A657-F987C7002992}"/>
              </a:ext>
            </a:extLst>
          </p:cNvPr>
          <p:cNvSpPr txBox="1"/>
          <p:nvPr/>
        </p:nvSpPr>
        <p:spPr>
          <a:xfrm>
            <a:off x="105104" y="5601995"/>
            <a:ext cx="741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i="1" dirty="0" err="1"/>
              <a:t>Device</a:t>
            </a:r>
            <a:r>
              <a:rPr lang="fr-FR" dirty="0"/>
              <a:t> cryptographique = </a:t>
            </a:r>
            <a:r>
              <a:rPr lang="fr-FR" i="1" dirty="0" err="1"/>
              <a:t>device</a:t>
            </a:r>
            <a:r>
              <a:rPr lang="fr-FR" dirty="0"/>
              <a:t> supportant un algorithme de chiffrement.</a:t>
            </a:r>
          </a:p>
        </p:txBody>
      </p:sp>
      <p:sp>
        <p:nvSpPr>
          <p:cNvPr id="29" name="Signalisation droite 28">
            <a:extLst>
              <a:ext uri="{FF2B5EF4-FFF2-40B4-BE49-F238E27FC236}">
                <a16:creationId xmlns:a16="http://schemas.microsoft.com/office/drawing/2014/main" id="{508320A7-ED93-7B47-A0C2-DAEC099C1AD7}"/>
              </a:ext>
            </a:extLst>
          </p:cNvPr>
          <p:cNvSpPr/>
          <p:nvPr/>
        </p:nvSpPr>
        <p:spPr>
          <a:xfrm>
            <a:off x="51869" y="40130"/>
            <a:ext cx="1664648" cy="849953"/>
          </a:xfrm>
          <a:prstGeom prst="homePlat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3CF42193-E0A9-D14A-BA06-323979B14790}"/>
              </a:ext>
            </a:extLst>
          </p:cNvPr>
          <p:cNvSpPr/>
          <p:nvPr/>
        </p:nvSpPr>
        <p:spPr>
          <a:xfrm>
            <a:off x="1281860" y="4643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506611A-1A6C-5546-A2BF-263F2BE6F0C6}"/>
              </a:ext>
            </a:extLst>
          </p:cNvPr>
          <p:cNvSpPr txBox="1"/>
          <p:nvPr/>
        </p:nvSpPr>
        <p:spPr>
          <a:xfrm>
            <a:off x="49208" y="154032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AE69073-6A88-B640-8CD0-EFF23E82C530}"/>
              </a:ext>
            </a:extLst>
          </p:cNvPr>
          <p:cNvSpPr txBox="1"/>
          <p:nvPr/>
        </p:nvSpPr>
        <p:spPr>
          <a:xfrm>
            <a:off x="1642630" y="154032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1F25D74-BE77-414F-BFFB-2426C31B98EF}"/>
              </a:ext>
            </a:extLst>
          </p:cNvPr>
          <p:cNvSpPr txBox="1"/>
          <p:nvPr/>
        </p:nvSpPr>
        <p:spPr>
          <a:xfrm>
            <a:off x="4024367" y="143230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9367582-CCB1-264A-A3A9-73E4B161AEF6}"/>
              </a:ext>
            </a:extLst>
          </p:cNvPr>
          <p:cNvSpPr txBox="1"/>
          <p:nvPr/>
        </p:nvSpPr>
        <p:spPr>
          <a:xfrm>
            <a:off x="5925305" y="143229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5DA44C-B02A-5F49-957E-2C025C1B27B5}"/>
              </a:ext>
            </a:extLst>
          </p:cNvPr>
          <p:cNvSpPr txBox="1"/>
          <p:nvPr/>
        </p:nvSpPr>
        <p:spPr>
          <a:xfrm>
            <a:off x="7845949" y="143857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62EB2BB-7546-374F-AD54-7CA64C62B4C3}"/>
              </a:ext>
            </a:extLst>
          </p:cNvPr>
          <p:cNvSpPr txBox="1"/>
          <p:nvPr/>
        </p:nvSpPr>
        <p:spPr>
          <a:xfrm>
            <a:off x="10136984" y="143687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3B162AC3-E05E-9F4A-A508-187FA3F427E2}"/>
              </a:ext>
            </a:extLst>
          </p:cNvPr>
          <p:cNvSpPr/>
          <p:nvPr/>
        </p:nvSpPr>
        <p:spPr>
          <a:xfrm>
            <a:off x="3018661" y="4925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27DBE7E8-2AFF-7043-B2A4-D9CBDF4B51A6}"/>
              </a:ext>
            </a:extLst>
          </p:cNvPr>
          <p:cNvSpPr/>
          <p:nvPr/>
        </p:nvSpPr>
        <p:spPr>
          <a:xfrm>
            <a:off x="4775493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E6B09E90-6862-4948-A333-19EF55F2EB2C}"/>
              </a:ext>
            </a:extLst>
          </p:cNvPr>
          <p:cNvSpPr/>
          <p:nvPr/>
        </p:nvSpPr>
        <p:spPr>
          <a:xfrm>
            <a:off x="6516602" y="4554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A93F97F0-CF20-284A-A3DC-E09CC3006838}"/>
              </a:ext>
            </a:extLst>
          </p:cNvPr>
          <p:cNvSpPr/>
          <p:nvPr/>
        </p:nvSpPr>
        <p:spPr>
          <a:xfrm>
            <a:off x="8269126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11994568-FCBC-704D-B52E-29C84D6F1642}"/>
              </a:ext>
            </a:extLst>
          </p:cNvPr>
          <p:cNvSpPr/>
          <p:nvPr/>
        </p:nvSpPr>
        <p:spPr>
          <a:xfrm>
            <a:off x="10001270" y="52204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DD96E8-B31D-D642-AADF-19E6FC45C3A8}"/>
              </a:ext>
            </a:extLst>
          </p:cNvPr>
          <p:cNvSpPr txBox="1"/>
          <p:nvPr/>
        </p:nvSpPr>
        <p:spPr>
          <a:xfrm>
            <a:off x="3269317" y="15532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DD970E-0F2F-9049-AFDC-9F6778D3BB26}"/>
              </a:ext>
            </a:extLst>
          </p:cNvPr>
          <p:cNvSpPr txBox="1"/>
          <p:nvPr/>
        </p:nvSpPr>
        <p:spPr>
          <a:xfrm>
            <a:off x="4998771" y="-14299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28FA2FB-261C-9C44-B6AE-604A876300DF}"/>
              </a:ext>
            </a:extLst>
          </p:cNvPr>
          <p:cNvSpPr txBox="1"/>
          <p:nvPr/>
        </p:nvSpPr>
        <p:spPr>
          <a:xfrm>
            <a:off x="8635582" y="8005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84B566-655A-6A47-892E-11A688E63E38}"/>
              </a:ext>
            </a:extLst>
          </p:cNvPr>
          <p:cNvSpPr txBox="1"/>
          <p:nvPr/>
        </p:nvSpPr>
        <p:spPr>
          <a:xfrm>
            <a:off x="10348399" y="13810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F441C29-7816-A442-9119-E9B503572ACB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103517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2AD14A-A139-EA48-879B-ADD3ED89F86E}"/>
              </a:ext>
            </a:extLst>
          </p:cNvPr>
          <p:cNvSpPr txBox="1"/>
          <p:nvPr/>
        </p:nvSpPr>
        <p:spPr>
          <a:xfrm>
            <a:off x="103194" y="1053183"/>
            <a:ext cx="50350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Nouveau standard de chiffrement : </a:t>
            </a:r>
            <a:r>
              <a:rPr lang="fr-FR" b="1" dirty="0">
                <a:sym typeface="Wingdings" pitchFamily="2" charset="2"/>
              </a:rPr>
              <a:t>AES</a:t>
            </a:r>
          </a:p>
          <a:p>
            <a:pPr marL="285750" indent="-285750">
              <a:buFont typeface="Wingdings" pitchFamily="2" charset="2"/>
              <a:buChar char="à"/>
            </a:pPr>
            <a:endParaRPr lang="fr-FR" b="1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Caractéristiques 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Chiffrement symétrique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Clé secrète de 128 bits (192, 256 bits)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Blocs de données de 128 bits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>
                <a:sym typeface="Wingdings" pitchFamily="2" charset="2"/>
              </a:rPr>
              <a:t>Matrices de 4x4 : 1 élément = 1byte = 8 bits</a:t>
            </a:r>
          </a:p>
          <a:p>
            <a:endParaRPr lang="fr-FR" dirty="0"/>
          </a:p>
        </p:txBody>
      </p:sp>
      <p:sp>
        <p:nvSpPr>
          <p:cNvPr id="66" name="Signalisation droite 65">
            <a:extLst>
              <a:ext uri="{FF2B5EF4-FFF2-40B4-BE49-F238E27FC236}">
                <a16:creationId xmlns:a16="http://schemas.microsoft.com/office/drawing/2014/main" id="{6DE872A2-57FD-A442-BED9-8031BA3D4AE8}"/>
              </a:ext>
            </a:extLst>
          </p:cNvPr>
          <p:cNvSpPr/>
          <p:nvPr/>
        </p:nvSpPr>
        <p:spPr>
          <a:xfrm>
            <a:off x="51869" y="40130"/>
            <a:ext cx="1664648" cy="849953"/>
          </a:xfrm>
          <a:prstGeom prst="homePlat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8DA74209-4E4E-1546-97BA-423C6C5AD48D}"/>
              </a:ext>
            </a:extLst>
          </p:cNvPr>
          <p:cNvSpPr/>
          <p:nvPr/>
        </p:nvSpPr>
        <p:spPr>
          <a:xfrm>
            <a:off x="1281860" y="4643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645DEF6-2AE4-1F46-A760-A3AC378EC276}"/>
              </a:ext>
            </a:extLst>
          </p:cNvPr>
          <p:cNvSpPr txBox="1"/>
          <p:nvPr/>
        </p:nvSpPr>
        <p:spPr>
          <a:xfrm>
            <a:off x="49208" y="154032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81B001E-9E1C-9749-830D-D2B3C6E73755}"/>
              </a:ext>
            </a:extLst>
          </p:cNvPr>
          <p:cNvSpPr txBox="1"/>
          <p:nvPr/>
        </p:nvSpPr>
        <p:spPr>
          <a:xfrm>
            <a:off x="1642630" y="154032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D0F5FE4-83C6-2943-9161-1843E8ED31C8}"/>
              </a:ext>
            </a:extLst>
          </p:cNvPr>
          <p:cNvSpPr txBox="1"/>
          <p:nvPr/>
        </p:nvSpPr>
        <p:spPr>
          <a:xfrm>
            <a:off x="4024367" y="143230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004DDA5-1C28-3742-93F6-5D68C708888E}"/>
              </a:ext>
            </a:extLst>
          </p:cNvPr>
          <p:cNvSpPr txBox="1"/>
          <p:nvPr/>
        </p:nvSpPr>
        <p:spPr>
          <a:xfrm>
            <a:off x="5925305" y="143229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FEB8FEC9-FFC2-9544-A01A-2048630FB30D}"/>
              </a:ext>
            </a:extLst>
          </p:cNvPr>
          <p:cNvSpPr txBox="1"/>
          <p:nvPr/>
        </p:nvSpPr>
        <p:spPr>
          <a:xfrm>
            <a:off x="7845949" y="143857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B217E827-2215-4942-B9E7-EB585D1B6775}"/>
              </a:ext>
            </a:extLst>
          </p:cNvPr>
          <p:cNvSpPr txBox="1"/>
          <p:nvPr/>
        </p:nvSpPr>
        <p:spPr>
          <a:xfrm>
            <a:off x="10136984" y="143687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74" name="Chevron 73">
            <a:extLst>
              <a:ext uri="{FF2B5EF4-FFF2-40B4-BE49-F238E27FC236}">
                <a16:creationId xmlns:a16="http://schemas.microsoft.com/office/drawing/2014/main" id="{3CC8BDE2-B8AB-E041-B49A-5FD0B9FFC5AF}"/>
              </a:ext>
            </a:extLst>
          </p:cNvPr>
          <p:cNvSpPr/>
          <p:nvPr/>
        </p:nvSpPr>
        <p:spPr>
          <a:xfrm>
            <a:off x="3018661" y="49255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5" name="Chevron 74">
            <a:extLst>
              <a:ext uri="{FF2B5EF4-FFF2-40B4-BE49-F238E27FC236}">
                <a16:creationId xmlns:a16="http://schemas.microsoft.com/office/drawing/2014/main" id="{F30AADFF-E92E-934A-939E-B9C4D53C2F14}"/>
              </a:ext>
            </a:extLst>
          </p:cNvPr>
          <p:cNvSpPr/>
          <p:nvPr/>
        </p:nvSpPr>
        <p:spPr>
          <a:xfrm>
            <a:off x="4775493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D489674B-DBB9-F646-BBE5-012DCCEB2F23}"/>
              </a:ext>
            </a:extLst>
          </p:cNvPr>
          <p:cNvSpPr/>
          <p:nvPr/>
        </p:nvSpPr>
        <p:spPr>
          <a:xfrm>
            <a:off x="6516602" y="45545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9ECACBB9-9720-F046-82EF-3A6CA8B71DE5}"/>
              </a:ext>
            </a:extLst>
          </p:cNvPr>
          <p:cNvSpPr/>
          <p:nvPr/>
        </p:nvSpPr>
        <p:spPr>
          <a:xfrm>
            <a:off x="8269126" y="45980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F55B6566-CC8E-FE46-A924-6FA9DC1B9930}"/>
              </a:ext>
            </a:extLst>
          </p:cNvPr>
          <p:cNvSpPr/>
          <p:nvPr/>
        </p:nvSpPr>
        <p:spPr>
          <a:xfrm>
            <a:off x="10001270" y="52204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0907FFC-31CC-3C4B-8C71-5FB7D59FAEC6}"/>
              </a:ext>
            </a:extLst>
          </p:cNvPr>
          <p:cNvSpPr txBox="1"/>
          <p:nvPr/>
        </p:nvSpPr>
        <p:spPr>
          <a:xfrm>
            <a:off x="3269317" y="15532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30F8DA49-0C15-4B43-809C-801B68BE0819}"/>
              </a:ext>
            </a:extLst>
          </p:cNvPr>
          <p:cNvSpPr txBox="1"/>
          <p:nvPr/>
        </p:nvSpPr>
        <p:spPr>
          <a:xfrm>
            <a:off x="4998771" y="-14299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A7E0706-5C0B-264E-BD39-97553BD1950A}"/>
              </a:ext>
            </a:extLst>
          </p:cNvPr>
          <p:cNvSpPr txBox="1"/>
          <p:nvPr/>
        </p:nvSpPr>
        <p:spPr>
          <a:xfrm>
            <a:off x="8635582" y="8005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EB6F19F7-F7D7-BD40-89D1-4E0780DAC18D}"/>
              </a:ext>
            </a:extLst>
          </p:cNvPr>
          <p:cNvSpPr txBox="1"/>
          <p:nvPr/>
        </p:nvSpPr>
        <p:spPr>
          <a:xfrm>
            <a:off x="10348399" y="13810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943EFB12-3BB3-4440-9FB2-B23746B2F9B1}"/>
              </a:ext>
            </a:extLst>
          </p:cNvPr>
          <p:cNvSpPr txBox="1"/>
          <p:nvPr/>
        </p:nvSpPr>
        <p:spPr>
          <a:xfrm>
            <a:off x="6902358" y="912359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</a:t>
            </a:r>
          </a:p>
        </p:txBody>
      </p:sp>
      <p:sp>
        <p:nvSpPr>
          <p:cNvPr id="85" name="Rectangle à coins arrondis 84">
            <a:extLst>
              <a:ext uri="{FF2B5EF4-FFF2-40B4-BE49-F238E27FC236}">
                <a16:creationId xmlns:a16="http://schemas.microsoft.com/office/drawing/2014/main" id="{9A01B0D8-D7C1-A84C-9DCD-6766BBE2A84F}"/>
              </a:ext>
            </a:extLst>
          </p:cNvPr>
          <p:cNvSpPr/>
          <p:nvPr/>
        </p:nvSpPr>
        <p:spPr>
          <a:xfrm>
            <a:off x="6764219" y="1940595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5817BA7-8561-044A-9CA4-06A231EA4C6E}"/>
              </a:ext>
            </a:extLst>
          </p:cNvPr>
          <p:cNvSpPr txBox="1"/>
          <p:nvPr/>
        </p:nvSpPr>
        <p:spPr>
          <a:xfrm>
            <a:off x="6863150" y="1940595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</a:p>
        </p:txBody>
      </p:sp>
      <p:sp>
        <p:nvSpPr>
          <p:cNvPr id="87" name="Rectangle à coins arrondis 86">
            <a:extLst>
              <a:ext uri="{FF2B5EF4-FFF2-40B4-BE49-F238E27FC236}">
                <a16:creationId xmlns:a16="http://schemas.microsoft.com/office/drawing/2014/main" id="{B23A26D1-26B1-454A-A1C0-90D6D579C455}"/>
              </a:ext>
            </a:extLst>
          </p:cNvPr>
          <p:cNvSpPr/>
          <p:nvPr/>
        </p:nvSpPr>
        <p:spPr>
          <a:xfrm>
            <a:off x="6764219" y="2672233"/>
            <a:ext cx="1419673" cy="304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34B393FD-BEA5-EF40-A9AF-85274E8D14F6}"/>
              </a:ext>
            </a:extLst>
          </p:cNvPr>
          <p:cNvSpPr txBox="1"/>
          <p:nvPr/>
        </p:nvSpPr>
        <p:spPr>
          <a:xfrm>
            <a:off x="6979720" y="267337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1.SubBytes</a:t>
            </a:r>
          </a:p>
        </p:txBody>
      </p:sp>
      <p:sp>
        <p:nvSpPr>
          <p:cNvPr id="89" name="Flèche vers le bas 88">
            <a:extLst>
              <a:ext uri="{FF2B5EF4-FFF2-40B4-BE49-F238E27FC236}">
                <a16:creationId xmlns:a16="http://schemas.microsoft.com/office/drawing/2014/main" id="{54A7310F-5B80-1548-B1CE-D948172BE0E2}"/>
              </a:ext>
            </a:extLst>
          </p:cNvPr>
          <p:cNvSpPr/>
          <p:nvPr/>
        </p:nvSpPr>
        <p:spPr>
          <a:xfrm>
            <a:off x="7395224" y="3043640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à coins arrondis 89">
            <a:extLst>
              <a:ext uri="{FF2B5EF4-FFF2-40B4-BE49-F238E27FC236}">
                <a16:creationId xmlns:a16="http://schemas.microsoft.com/office/drawing/2014/main" id="{5A7B3A25-E8D8-6546-AB11-4BF5145925DC}"/>
              </a:ext>
            </a:extLst>
          </p:cNvPr>
          <p:cNvSpPr/>
          <p:nvPr/>
        </p:nvSpPr>
        <p:spPr>
          <a:xfrm>
            <a:off x="6764219" y="3239221"/>
            <a:ext cx="1419673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522C0D94-E00C-1845-BBA1-42F5DD1BC971}"/>
              </a:ext>
            </a:extLst>
          </p:cNvPr>
          <p:cNvSpPr txBox="1"/>
          <p:nvPr/>
        </p:nvSpPr>
        <p:spPr>
          <a:xfrm>
            <a:off x="6911408" y="323773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ShiftRows</a:t>
            </a:r>
          </a:p>
        </p:txBody>
      </p:sp>
      <p:sp>
        <p:nvSpPr>
          <p:cNvPr id="92" name="Flèche vers le bas 91">
            <a:extLst>
              <a:ext uri="{FF2B5EF4-FFF2-40B4-BE49-F238E27FC236}">
                <a16:creationId xmlns:a16="http://schemas.microsoft.com/office/drawing/2014/main" id="{56267AD3-7FFE-264E-B296-1961B5A93E7C}"/>
              </a:ext>
            </a:extLst>
          </p:cNvPr>
          <p:cNvSpPr/>
          <p:nvPr/>
        </p:nvSpPr>
        <p:spPr>
          <a:xfrm>
            <a:off x="7395224" y="3610628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>
            <a:extLst>
              <a:ext uri="{FF2B5EF4-FFF2-40B4-BE49-F238E27FC236}">
                <a16:creationId xmlns:a16="http://schemas.microsoft.com/office/drawing/2014/main" id="{127DDC46-B042-8845-ACA4-A2111F3FDD78}"/>
              </a:ext>
            </a:extLst>
          </p:cNvPr>
          <p:cNvSpPr/>
          <p:nvPr/>
        </p:nvSpPr>
        <p:spPr>
          <a:xfrm>
            <a:off x="6765521" y="3803232"/>
            <a:ext cx="1419673" cy="3048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2860392-767F-8A4E-86EF-5D93578DA5C0}"/>
              </a:ext>
            </a:extLst>
          </p:cNvPr>
          <p:cNvSpPr txBox="1"/>
          <p:nvPr/>
        </p:nvSpPr>
        <p:spPr>
          <a:xfrm>
            <a:off x="6811221" y="38032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MixColumns</a:t>
            </a:r>
          </a:p>
        </p:txBody>
      </p:sp>
      <p:sp>
        <p:nvSpPr>
          <p:cNvPr id="95" name="Flèche vers le bas 94">
            <a:extLst>
              <a:ext uri="{FF2B5EF4-FFF2-40B4-BE49-F238E27FC236}">
                <a16:creationId xmlns:a16="http://schemas.microsoft.com/office/drawing/2014/main" id="{FCFBEBC2-B9B0-3045-837E-0CEA3B426DA8}"/>
              </a:ext>
            </a:extLst>
          </p:cNvPr>
          <p:cNvSpPr/>
          <p:nvPr/>
        </p:nvSpPr>
        <p:spPr>
          <a:xfrm>
            <a:off x="7396526" y="4174639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>
            <a:extLst>
              <a:ext uri="{FF2B5EF4-FFF2-40B4-BE49-F238E27FC236}">
                <a16:creationId xmlns:a16="http://schemas.microsoft.com/office/drawing/2014/main" id="{81F50409-4762-AB47-A73D-28BB82A0DCBA}"/>
              </a:ext>
            </a:extLst>
          </p:cNvPr>
          <p:cNvSpPr/>
          <p:nvPr/>
        </p:nvSpPr>
        <p:spPr>
          <a:xfrm>
            <a:off x="6764219" y="4391244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C5030359-1E5C-B549-85AD-46C8B2E8E92C}"/>
              </a:ext>
            </a:extLst>
          </p:cNvPr>
          <p:cNvSpPr txBox="1"/>
          <p:nvPr/>
        </p:nvSpPr>
        <p:spPr>
          <a:xfrm>
            <a:off x="6776287" y="4391244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AddRoundKey</a:t>
            </a:r>
          </a:p>
        </p:txBody>
      </p:sp>
      <p:sp>
        <p:nvSpPr>
          <p:cNvPr id="98" name="Flèche vers le bas 97">
            <a:extLst>
              <a:ext uri="{FF2B5EF4-FFF2-40B4-BE49-F238E27FC236}">
                <a16:creationId xmlns:a16="http://schemas.microsoft.com/office/drawing/2014/main" id="{10CE3697-7176-5941-8E42-5D478DEA7B3C}"/>
              </a:ext>
            </a:extLst>
          </p:cNvPr>
          <p:cNvSpPr/>
          <p:nvPr/>
        </p:nvSpPr>
        <p:spPr>
          <a:xfrm>
            <a:off x="7395224" y="4736147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à coins arrondis 98">
            <a:extLst>
              <a:ext uri="{FF2B5EF4-FFF2-40B4-BE49-F238E27FC236}">
                <a16:creationId xmlns:a16="http://schemas.microsoft.com/office/drawing/2014/main" id="{5E56126E-6DBF-6047-B656-FA3E5103735C}"/>
              </a:ext>
            </a:extLst>
          </p:cNvPr>
          <p:cNvSpPr/>
          <p:nvPr/>
        </p:nvSpPr>
        <p:spPr>
          <a:xfrm>
            <a:off x="6560957" y="2605626"/>
            <a:ext cx="1828800" cy="231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97283132-432B-664B-949E-91286C6D9948}"/>
              </a:ext>
            </a:extLst>
          </p:cNvPr>
          <p:cNvSpPr txBox="1"/>
          <p:nvPr/>
        </p:nvSpPr>
        <p:spPr>
          <a:xfrm>
            <a:off x="8525983" y="6063034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State chiffrée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4B53B9C-9B10-0648-A246-DF8A4318C307}"/>
              </a:ext>
            </a:extLst>
          </p:cNvPr>
          <p:cNvSpPr/>
          <p:nvPr/>
        </p:nvSpPr>
        <p:spPr>
          <a:xfrm>
            <a:off x="7239213" y="1188142"/>
            <a:ext cx="451945" cy="452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A3FB52A0-36BD-A34C-94E6-97865B41EC89}"/>
              </a:ext>
            </a:extLst>
          </p:cNvPr>
          <p:cNvCxnSpPr>
            <a:cxnSpLocks/>
          </p:cNvCxnSpPr>
          <p:nvPr/>
        </p:nvCxnSpPr>
        <p:spPr>
          <a:xfrm>
            <a:off x="7465186" y="1182731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850AFEDF-0DD8-CF4C-AAF6-EDB7092B32C9}"/>
              </a:ext>
            </a:extLst>
          </p:cNvPr>
          <p:cNvCxnSpPr>
            <a:cxnSpLocks/>
          </p:cNvCxnSpPr>
          <p:nvPr/>
        </p:nvCxnSpPr>
        <p:spPr>
          <a:xfrm>
            <a:off x="7586056" y="118799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3CE8D7AB-A19F-3F49-89B1-68EBCA0C7873}"/>
              </a:ext>
            </a:extLst>
          </p:cNvPr>
          <p:cNvCxnSpPr>
            <a:cxnSpLocks/>
          </p:cNvCxnSpPr>
          <p:nvPr/>
        </p:nvCxnSpPr>
        <p:spPr>
          <a:xfrm>
            <a:off x="7349573" y="1187990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B21BD581-F654-5C42-9C4E-41F9DEB0D6BD}"/>
              </a:ext>
            </a:extLst>
          </p:cNvPr>
          <p:cNvCxnSpPr>
            <a:cxnSpLocks/>
            <a:stCxn id="101" idx="1"/>
            <a:endCxn id="101" idx="3"/>
          </p:cNvCxnSpPr>
          <p:nvPr/>
        </p:nvCxnSpPr>
        <p:spPr>
          <a:xfrm>
            <a:off x="7239213" y="1414400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32490D86-2A0D-5D48-AD60-57A6AF51BCB6}"/>
              </a:ext>
            </a:extLst>
          </p:cNvPr>
          <p:cNvCxnSpPr>
            <a:cxnSpLocks/>
          </p:cNvCxnSpPr>
          <p:nvPr/>
        </p:nvCxnSpPr>
        <p:spPr>
          <a:xfrm>
            <a:off x="7239213" y="1304042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D135E1FF-166E-DB47-BA0B-D28B9BCED8CA}"/>
              </a:ext>
            </a:extLst>
          </p:cNvPr>
          <p:cNvCxnSpPr>
            <a:cxnSpLocks/>
          </p:cNvCxnSpPr>
          <p:nvPr/>
        </p:nvCxnSpPr>
        <p:spPr>
          <a:xfrm>
            <a:off x="7244312" y="1528878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42DEC33-ADDC-C042-B7FC-534FB6FF130D}"/>
              </a:ext>
            </a:extLst>
          </p:cNvPr>
          <p:cNvSpPr/>
          <p:nvPr/>
        </p:nvSpPr>
        <p:spPr>
          <a:xfrm>
            <a:off x="9123748" y="6372093"/>
            <a:ext cx="451945" cy="452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1F8D67C0-2DE8-6A44-8141-70406AA4E114}"/>
              </a:ext>
            </a:extLst>
          </p:cNvPr>
          <p:cNvCxnSpPr>
            <a:cxnSpLocks/>
          </p:cNvCxnSpPr>
          <p:nvPr/>
        </p:nvCxnSpPr>
        <p:spPr>
          <a:xfrm>
            <a:off x="9349721" y="6366682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B26E4B70-051D-B148-8A43-4EB7BFE81C8A}"/>
              </a:ext>
            </a:extLst>
          </p:cNvPr>
          <p:cNvCxnSpPr>
            <a:cxnSpLocks/>
          </p:cNvCxnSpPr>
          <p:nvPr/>
        </p:nvCxnSpPr>
        <p:spPr>
          <a:xfrm>
            <a:off x="9470591" y="6371941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4971D075-57AC-3A48-976B-C96CCF3C3B4B}"/>
              </a:ext>
            </a:extLst>
          </p:cNvPr>
          <p:cNvCxnSpPr>
            <a:cxnSpLocks/>
          </p:cNvCxnSpPr>
          <p:nvPr/>
        </p:nvCxnSpPr>
        <p:spPr>
          <a:xfrm>
            <a:off x="9234108" y="6371941"/>
            <a:ext cx="0" cy="45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7D104DEE-2493-9A4A-8715-1F3F46819517}"/>
              </a:ext>
            </a:extLst>
          </p:cNvPr>
          <p:cNvCxnSpPr>
            <a:cxnSpLocks/>
            <a:stCxn id="108" idx="1"/>
            <a:endCxn id="108" idx="3"/>
          </p:cNvCxnSpPr>
          <p:nvPr/>
        </p:nvCxnSpPr>
        <p:spPr>
          <a:xfrm>
            <a:off x="9123748" y="6598351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BA322EC0-32F0-6043-A2E8-6FFE5578E12C}"/>
              </a:ext>
            </a:extLst>
          </p:cNvPr>
          <p:cNvCxnSpPr>
            <a:cxnSpLocks/>
          </p:cNvCxnSpPr>
          <p:nvPr/>
        </p:nvCxnSpPr>
        <p:spPr>
          <a:xfrm>
            <a:off x="9123748" y="6487993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A280FA6E-FDF4-FA40-A037-C45E754D99DF}"/>
              </a:ext>
            </a:extLst>
          </p:cNvPr>
          <p:cNvCxnSpPr>
            <a:cxnSpLocks/>
          </p:cNvCxnSpPr>
          <p:nvPr/>
        </p:nvCxnSpPr>
        <p:spPr>
          <a:xfrm>
            <a:off x="9128847" y="6712829"/>
            <a:ext cx="45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Demi-tour 114">
            <a:extLst>
              <a:ext uri="{FF2B5EF4-FFF2-40B4-BE49-F238E27FC236}">
                <a16:creationId xmlns:a16="http://schemas.microsoft.com/office/drawing/2014/main" id="{BFBB6216-6006-854E-A5CB-33510A2844C8}"/>
              </a:ext>
            </a:extLst>
          </p:cNvPr>
          <p:cNvSpPr/>
          <p:nvPr/>
        </p:nvSpPr>
        <p:spPr>
          <a:xfrm rot="16200000" flipV="1">
            <a:off x="7952623" y="2882427"/>
            <a:ext cx="2604424" cy="1756398"/>
          </a:xfrm>
          <a:prstGeom prst="uturnArrow">
            <a:avLst>
              <a:gd name="adj1" fmla="val 5382"/>
              <a:gd name="adj2" fmla="val 8401"/>
              <a:gd name="adj3" fmla="val 20473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A67B002F-0DA2-A74C-805A-226E57FF992E}"/>
              </a:ext>
            </a:extLst>
          </p:cNvPr>
          <p:cNvSpPr txBox="1"/>
          <p:nvPr/>
        </p:nvSpPr>
        <p:spPr>
          <a:xfrm>
            <a:off x="11053099" y="356989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tours</a:t>
            </a:r>
          </a:p>
        </p:txBody>
      </p:sp>
      <p:sp>
        <p:nvSpPr>
          <p:cNvPr id="117" name="Rectangle à coins arrondis 116">
            <a:extLst>
              <a:ext uri="{FF2B5EF4-FFF2-40B4-BE49-F238E27FC236}">
                <a16:creationId xmlns:a16="http://schemas.microsoft.com/office/drawing/2014/main" id="{1F193312-1C17-C949-BF22-4EEA03C9D04D}"/>
              </a:ext>
            </a:extLst>
          </p:cNvPr>
          <p:cNvSpPr/>
          <p:nvPr/>
        </p:nvSpPr>
        <p:spPr>
          <a:xfrm>
            <a:off x="6796646" y="5165001"/>
            <a:ext cx="1419673" cy="304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7CE2422C-5188-864E-BFB7-D7AD5AE75F93}"/>
              </a:ext>
            </a:extLst>
          </p:cNvPr>
          <p:cNvSpPr txBox="1"/>
          <p:nvPr/>
        </p:nvSpPr>
        <p:spPr>
          <a:xfrm>
            <a:off x="7099306" y="5165534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endParaRPr lang="fr-FR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Flèche vers le bas 118">
            <a:extLst>
              <a:ext uri="{FF2B5EF4-FFF2-40B4-BE49-F238E27FC236}">
                <a16:creationId xmlns:a16="http://schemas.microsoft.com/office/drawing/2014/main" id="{D5133E87-A964-264F-9C03-9BA40CB96D4C}"/>
              </a:ext>
            </a:extLst>
          </p:cNvPr>
          <p:cNvSpPr/>
          <p:nvPr/>
        </p:nvSpPr>
        <p:spPr>
          <a:xfrm>
            <a:off x="7391612" y="5526470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>
            <a:extLst>
              <a:ext uri="{FF2B5EF4-FFF2-40B4-BE49-F238E27FC236}">
                <a16:creationId xmlns:a16="http://schemas.microsoft.com/office/drawing/2014/main" id="{68A6DD50-C2A4-1B45-B645-D175E56D49B9}"/>
              </a:ext>
            </a:extLst>
          </p:cNvPr>
          <p:cNvSpPr/>
          <p:nvPr/>
        </p:nvSpPr>
        <p:spPr>
          <a:xfrm>
            <a:off x="6791480" y="5780735"/>
            <a:ext cx="1419673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988E6BE2-2AE7-B647-AE99-C54248AD3AC4}"/>
              </a:ext>
            </a:extLst>
          </p:cNvPr>
          <p:cNvSpPr txBox="1"/>
          <p:nvPr/>
        </p:nvSpPr>
        <p:spPr>
          <a:xfrm>
            <a:off x="7023951" y="5781158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</a:p>
        </p:txBody>
      </p:sp>
      <p:sp>
        <p:nvSpPr>
          <p:cNvPr id="122" name="Flèche vers le bas 121">
            <a:extLst>
              <a:ext uri="{FF2B5EF4-FFF2-40B4-BE49-F238E27FC236}">
                <a16:creationId xmlns:a16="http://schemas.microsoft.com/office/drawing/2014/main" id="{F7260AEE-D6C4-6848-8517-D783CAB31994}"/>
              </a:ext>
            </a:extLst>
          </p:cNvPr>
          <p:cNvSpPr/>
          <p:nvPr/>
        </p:nvSpPr>
        <p:spPr>
          <a:xfrm>
            <a:off x="7386446" y="6142204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>
            <a:extLst>
              <a:ext uri="{FF2B5EF4-FFF2-40B4-BE49-F238E27FC236}">
                <a16:creationId xmlns:a16="http://schemas.microsoft.com/office/drawing/2014/main" id="{530BE69E-03F9-8C41-A827-ECFD433B555B}"/>
              </a:ext>
            </a:extLst>
          </p:cNvPr>
          <p:cNvSpPr/>
          <p:nvPr/>
        </p:nvSpPr>
        <p:spPr>
          <a:xfrm>
            <a:off x="6811221" y="6396438"/>
            <a:ext cx="141967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6EC3B3FC-3FF7-CC40-A83B-00F68B358178}"/>
              </a:ext>
            </a:extLst>
          </p:cNvPr>
          <p:cNvSpPr txBox="1"/>
          <p:nvPr/>
        </p:nvSpPr>
        <p:spPr>
          <a:xfrm>
            <a:off x="6949722" y="6396438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</a:p>
        </p:txBody>
      </p:sp>
      <p:sp>
        <p:nvSpPr>
          <p:cNvPr id="125" name="Flèche vers le bas 124">
            <a:extLst>
              <a:ext uri="{FF2B5EF4-FFF2-40B4-BE49-F238E27FC236}">
                <a16:creationId xmlns:a16="http://schemas.microsoft.com/office/drawing/2014/main" id="{749CB517-81CF-B045-9BB0-1FE8D71FF8AD}"/>
              </a:ext>
            </a:extLst>
          </p:cNvPr>
          <p:cNvSpPr/>
          <p:nvPr/>
        </p:nvSpPr>
        <p:spPr>
          <a:xfrm rot="16200000">
            <a:off x="8495792" y="6427516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Flèche vers le bas 125">
            <a:extLst>
              <a:ext uri="{FF2B5EF4-FFF2-40B4-BE49-F238E27FC236}">
                <a16:creationId xmlns:a16="http://schemas.microsoft.com/office/drawing/2014/main" id="{470A8EA6-AB67-8149-8D11-62D3B615A11B}"/>
              </a:ext>
            </a:extLst>
          </p:cNvPr>
          <p:cNvSpPr/>
          <p:nvPr/>
        </p:nvSpPr>
        <p:spPr>
          <a:xfrm>
            <a:off x="7406187" y="4955255"/>
            <a:ext cx="147146" cy="15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Flèche vers le bas 126">
            <a:extLst>
              <a:ext uri="{FF2B5EF4-FFF2-40B4-BE49-F238E27FC236}">
                <a16:creationId xmlns:a16="http://schemas.microsoft.com/office/drawing/2014/main" id="{04B56332-9063-0E4D-90BA-1F16B0E8EB73}"/>
              </a:ext>
            </a:extLst>
          </p:cNvPr>
          <p:cNvSpPr/>
          <p:nvPr/>
        </p:nvSpPr>
        <p:spPr>
          <a:xfrm>
            <a:off x="7386446" y="1675568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Flèche vers le bas 127">
            <a:extLst>
              <a:ext uri="{FF2B5EF4-FFF2-40B4-BE49-F238E27FC236}">
                <a16:creationId xmlns:a16="http://schemas.microsoft.com/office/drawing/2014/main" id="{2698D842-3284-9748-8379-D59BEC6FDAB6}"/>
              </a:ext>
            </a:extLst>
          </p:cNvPr>
          <p:cNvSpPr/>
          <p:nvPr/>
        </p:nvSpPr>
        <p:spPr>
          <a:xfrm>
            <a:off x="7392914" y="2290829"/>
            <a:ext cx="150758" cy="22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3EB2F5E0-E47D-264E-8B0C-6AC000B422F6}"/>
              </a:ext>
            </a:extLst>
          </p:cNvPr>
          <p:cNvCxnSpPr/>
          <p:nvPr/>
        </p:nvCxnSpPr>
        <p:spPr>
          <a:xfrm>
            <a:off x="6408691" y="2405132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AF94BFE6-9B08-9649-8BDF-15773B154633}"/>
              </a:ext>
            </a:extLst>
          </p:cNvPr>
          <p:cNvCxnSpPr/>
          <p:nvPr/>
        </p:nvCxnSpPr>
        <p:spPr>
          <a:xfrm>
            <a:off x="6359235" y="5134734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ZoneTexte 130">
            <a:extLst>
              <a:ext uri="{FF2B5EF4-FFF2-40B4-BE49-F238E27FC236}">
                <a16:creationId xmlns:a16="http://schemas.microsoft.com/office/drawing/2014/main" id="{C5B909BB-3FC3-314A-A864-917957C16B04}"/>
              </a:ext>
            </a:extLst>
          </p:cNvPr>
          <p:cNvSpPr txBox="1"/>
          <p:nvPr/>
        </p:nvSpPr>
        <p:spPr>
          <a:xfrm>
            <a:off x="10952334" y="1795920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initial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704C690B-1F3F-A34D-957D-A2E784E456FA}"/>
              </a:ext>
            </a:extLst>
          </p:cNvPr>
          <p:cNvSpPr txBox="1"/>
          <p:nvPr/>
        </p:nvSpPr>
        <p:spPr>
          <a:xfrm>
            <a:off x="10952335" y="5997660"/>
            <a:ext cx="891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final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F33D58D-AC37-0945-9B67-4FCEACF18AFF}"/>
              </a:ext>
            </a:extLst>
          </p:cNvPr>
          <p:cNvSpPr txBox="1"/>
          <p:nvPr/>
        </p:nvSpPr>
        <p:spPr>
          <a:xfrm>
            <a:off x="7815033" y="48756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ou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5EEC32D-51B4-CD4F-9250-F2DC58ED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82" y="3237732"/>
            <a:ext cx="3850016" cy="2158625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E38F03C6-077B-834D-BCE3-4DF03715D94B}"/>
              </a:ext>
            </a:extLst>
          </p:cNvPr>
          <p:cNvSpPr/>
          <p:nvPr/>
        </p:nvSpPr>
        <p:spPr>
          <a:xfrm>
            <a:off x="103194" y="5610870"/>
            <a:ext cx="5066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4 opérations principales : </a:t>
            </a:r>
            <a:r>
              <a:rPr lang="fr-FR" i="1" dirty="0">
                <a:sym typeface="Wingdings" pitchFamily="2" charset="2"/>
              </a:rPr>
              <a:t>AddRoundKey, SubBytes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i="1" dirty="0">
                <a:sym typeface="Wingdings" pitchFamily="2" charset="2"/>
              </a:rPr>
              <a:t>ShiftRows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i="1" dirty="0" err="1">
                <a:sym typeface="Wingdings" pitchFamily="2" charset="2"/>
              </a:rPr>
              <a:t>MixColumns</a:t>
            </a:r>
            <a:r>
              <a:rPr lang="fr-FR" dirty="0">
                <a:sym typeface="Wingdings" pitchFamily="2" charset="2"/>
              </a:rPr>
              <a:t>.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2CDFED79-23A3-BA49-943C-0D88FCBA9731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75605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DB4812-DF72-FB4B-9625-49B1424E7AA1}"/>
              </a:ext>
            </a:extLst>
          </p:cNvPr>
          <p:cNvSpPr txBox="1"/>
          <p:nvPr/>
        </p:nvSpPr>
        <p:spPr>
          <a:xfrm>
            <a:off x="252060" y="1744715"/>
            <a:ext cx="187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AddRoundKey :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79D4ABC4-B4CE-3849-B814-8B3E909EB929}"/>
              </a:ext>
            </a:extLst>
          </p:cNvPr>
          <p:cNvSpPr txBox="1"/>
          <p:nvPr/>
        </p:nvSpPr>
        <p:spPr>
          <a:xfrm>
            <a:off x="252060" y="4808482"/>
            <a:ext cx="14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ym typeface="Wingdings" pitchFamily="2" charset="2"/>
              </a:rPr>
              <a:t> </a:t>
            </a:r>
            <a:r>
              <a:rPr lang="fr-FR" i="1" dirty="0"/>
              <a:t>SubBytes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382965-CC29-FC45-9907-6062A1E2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13" y="3549088"/>
            <a:ext cx="6079242" cy="3073665"/>
          </a:xfrm>
          <a:prstGeom prst="rect">
            <a:avLst/>
          </a:prstGeom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6C4F5963-79C7-C64C-9ACC-9DBEFDFA3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09" y="1029975"/>
            <a:ext cx="7261553" cy="2329966"/>
          </a:xfrm>
          <a:prstGeom prst="rect">
            <a:avLst/>
          </a:prstGeom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66C4BE3D-03E5-7F4C-928C-41330DD4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255" y="4220290"/>
            <a:ext cx="3659373" cy="1915047"/>
          </a:xfrm>
          <a:prstGeom prst="rect">
            <a:avLst/>
          </a:prstGeom>
        </p:spPr>
      </p:pic>
      <p:sp>
        <p:nvSpPr>
          <p:cNvPr id="156" name="ZoneTexte 155">
            <a:extLst>
              <a:ext uri="{FF2B5EF4-FFF2-40B4-BE49-F238E27FC236}">
                <a16:creationId xmlns:a16="http://schemas.microsoft.com/office/drawing/2014/main" id="{3172E3A5-BAEC-6940-98DC-3BF9D8BA160E}"/>
              </a:ext>
            </a:extLst>
          </p:cNvPr>
          <p:cNvSpPr txBox="1"/>
          <p:nvPr/>
        </p:nvSpPr>
        <p:spPr>
          <a:xfrm>
            <a:off x="9628510" y="3850958"/>
            <a:ext cx="117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/>
              <a:t>Table Sbox</a:t>
            </a:r>
          </a:p>
        </p:txBody>
      </p:sp>
      <p:sp>
        <p:nvSpPr>
          <p:cNvPr id="23" name="Signalisation droite 22">
            <a:extLst>
              <a:ext uri="{FF2B5EF4-FFF2-40B4-BE49-F238E27FC236}">
                <a16:creationId xmlns:a16="http://schemas.microsoft.com/office/drawing/2014/main" id="{B165769E-0D7C-9C47-B205-1251C57B0BC2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671F3D7D-C16F-564A-A43A-B5BB6224C000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FB4FA92-7DE3-0B42-B2AA-7D9933C0D443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A11007-6D29-D047-8F34-773C14BFBEB8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7C546F-6D4F-CA40-B3F1-109876CC529B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82FD437-CA3D-A840-BEA8-F071DC224CD8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5CCCCE5-80C3-2546-BFB8-74826B982982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158EE6-DFE9-524C-A8D8-2E3EC6E37A01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C259E2FE-7201-DF40-93D9-96DEC098098A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9D0DECFE-A7E3-8F49-BD72-C2C983CE6881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4844D6AC-289E-3941-BC38-2069DD7EF23D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43049B40-77DC-5546-A8CA-1C1ACC028ABC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8C21F25B-61B5-C744-8D29-9FE3AD839090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173EDD9-F466-F54E-A161-C1552B010BBF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45EE182-A8FB-2647-8A71-2622CF574BEB}"/>
              </a:ext>
            </a:extLst>
          </p:cNvPr>
          <p:cNvSpPr txBox="1"/>
          <p:nvPr/>
        </p:nvSpPr>
        <p:spPr>
          <a:xfrm>
            <a:off x="5003825" y="11430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78C31AF-E3FD-8D40-B533-1F433BD04B02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D1BBEE-3F1F-A549-B22B-CCA3A90B374F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59346C2-433E-874D-B9EF-85E44EC61993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63271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8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4F7C5-7568-CD4B-BB1E-C565F9DC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9" y="2102447"/>
            <a:ext cx="5611342" cy="381976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9A6EFC4-4E05-9942-B04E-BD6779769637}"/>
              </a:ext>
            </a:extLst>
          </p:cNvPr>
          <p:cNvSpPr txBox="1"/>
          <p:nvPr/>
        </p:nvSpPr>
        <p:spPr>
          <a:xfrm>
            <a:off x="84083" y="1684180"/>
            <a:ext cx="212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Attaques passives</a:t>
            </a:r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7CF08C0-30CD-1144-9512-E69BF2472F87}"/>
              </a:ext>
            </a:extLst>
          </p:cNvPr>
          <p:cNvSpPr txBox="1"/>
          <p:nvPr/>
        </p:nvSpPr>
        <p:spPr>
          <a:xfrm>
            <a:off x="6431704" y="1564532"/>
            <a:ext cx="468589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Attaque étudiée :</a:t>
            </a:r>
          </a:p>
          <a:p>
            <a:pPr algn="ctr"/>
            <a:r>
              <a:rPr lang="fr-FR" dirty="0">
                <a:sym typeface="Wingdings" pitchFamily="2" charset="2"/>
              </a:rPr>
              <a:t> Analyse de la consommation de puissance !</a:t>
            </a:r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0B02CE5E-18AE-0E4F-9D7C-C92534EE5900}"/>
              </a:ext>
            </a:extLst>
          </p:cNvPr>
          <p:cNvSpPr/>
          <p:nvPr/>
        </p:nvSpPr>
        <p:spPr>
          <a:xfrm>
            <a:off x="1523923" y="2125118"/>
            <a:ext cx="1361184" cy="4940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F968F94-CE08-D042-AE0D-DCCC033ADB6F}"/>
              </a:ext>
            </a:extLst>
          </p:cNvPr>
          <p:cNvSpPr/>
          <p:nvPr/>
        </p:nvSpPr>
        <p:spPr>
          <a:xfrm rot="11534840" flipV="1">
            <a:off x="2750961" y="1709990"/>
            <a:ext cx="5226625" cy="2220680"/>
          </a:xfrm>
          <a:prstGeom prst="arc">
            <a:avLst>
              <a:gd name="adj1" fmla="val 158030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99B4214C-9741-5C47-8A04-D6F57A310547}"/>
              </a:ext>
            </a:extLst>
          </p:cNvPr>
          <p:cNvCxnSpPr>
            <a:cxnSpLocks/>
          </p:cNvCxnSpPr>
          <p:nvPr/>
        </p:nvCxnSpPr>
        <p:spPr>
          <a:xfrm>
            <a:off x="5704023" y="1756783"/>
            <a:ext cx="184473" cy="52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374D636A-EBFC-6D4D-984D-CA50F7E52AD3}"/>
              </a:ext>
            </a:extLst>
          </p:cNvPr>
          <p:cNvSpPr txBox="1"/>
          <p:nvPr/>
        </p:nvSpPr>
        <p:spPr>
          <a:xfrm>
            <a:off x="6431702" y="3736687"/>
            <a:ext cx="4212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Plusieurs possibilités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 (</a:t>
            </a:r>
            <a:r>
              <a:rPr lang="fr-FR" i="1" dirty="0"/>
              <a:t>Simple Power </a:t>
            </a:r>
            <a:r>
              <a:rPr lang="fr-FR" i="1" dirty="0" err="1"/>
              <a:t>Analysis</a:t>
            </a:r>
            <a:r>
              <a:rPr lang="fr-FR" dirty="0"/>
              <a:t>) ;</a:t>
            </a:r>
          </a:p>
          <a:p>
            <a:pPr marL="285750" indent="-285750">
              <a:buFontTx/>
              <a:buChar char="-"/>
            </a:pPr>
            <a:r>
              <a:rPr lang="fr-FR" dirty="0"/>
              <a:t>DPA (</a:t>
            </a:r>
            <a:r>
              <a:rPr lang="fr-FR" i="1" dirty="0" err="1"/>
              <a:t>Differential</a:t>
            </a:r>
            <a:r>
              <a:rPr lang="fr-FR" i="1" dirty="0"/>
              <a:t> Power </a:t>
            </a:r>
            <a:r>
              <a:rPr lang="fr-FR" i="1" dirty="0" err="1"/>
              <a:t>Analysis</a:t>
            </a:r>
            <a:r>
              <a:rPr lang="fr-FR" dirty="0"/>
              <a:t>) ;</a:t>
            </a:r>
          </a:p>
          <a:p>
            <a:pPr marL="285750" indent="-285750">
              <a:buFontTx/>
              <a:buChar char="-"/>
            </a:pPr>
            <a:r>
              <a:rPr lang="fr-FR" dirty="0"/>
              <a:t>CPA (</a:t>
            </a:r>
            <a:r>
              <a:rPr lang="fr-FR" i="1" dirty="0" err="1"/>
              <a:t>Correlation</a:t>
            </a:r>
            <a:r>
              <a:rPr lang="fr-FR" i="1" dirty="0"/>
              <a:t> Power </a:t>
            </a:r>
            <a:r>
              <a:rPr lang="fr-FR" i="1" dirty="0" err="1"/>
              <a:t>Analysis</a:t>
            </a:r>
            <a:r>
              <a:rPr lang="fr-FR" dirty="0"/>
              <a:t>) ;</a:t>
            </a:r>
          </a:p>
          <a:p>
            <a:pPr marL="285750" indent="-285750">
              <a:buFontTx/>
              <a:buChar char="-"/>
            </a:pPr>
            <a:r>
              <a:rPr lang="fr-FR" dirty="0"/>
              <a:t>Par templates ;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8267A35-1688-8245-9E4A-B4C3BBBDE22A}"/>
              </a:ext>
            </a:extLst>
          </p:cNvPr>
          <p:cNvSpPr txBox="1"/>
          <p:nvPr/>
        </p:nvSpPr>
        <p:spPr>
          <a:xfrm>
            <a:off x="6431703" y="5930985"/>
            <a:ext cx="468589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ym typeface="Wingdings" pitchFamily="2" charset="2"/>
              </a:rPr>
              <a:t> Attaque étudiée : CPA (</a:t>
            </a:r>
            <a:r>
              <a:rPr lang="en-AU" i="1" dirty="0">
                <a:sym typeface="Wingdings" pitchFamily="2" charset="2"/>
              </a:rPr>
              <a:t>Correlation Power Analysis</a:t>
            </a:r>
            <a:r>
              <a:rPr lang="fr-FR" dirty="0">
                <a:sym typeface="Wingdings" pitchFamily="2" charset="2"/>
              </a:rPr>
              <a:t>) !</a:t>
            </a:r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DE5FDE0-4640-9341-A78B-597F519EAF6D}"/>
              </a:ext>
            </a:extLst>
          </p:cNvPr>
          <p:cNvSpPr txBox="1"/>
          <p:nvPr/>
        </p:nvSpPr>
        <p:spPr>
          <a:xfrm>
            <a:off x="6398982" y="2447753"/>
            <a:ext cx="5211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La consommation de puissance du </a:t>
            </a:r>
            <a:r>
              <a:rPr lang="fr-FR" dirty="0" err="1"/>
              <a:t>device</a:t>
            </a:r>
            <a:r>
              <a:rPr lang="fr-FR" dirty="0"/>
              <a:t> dépend :</a:t>
            </a:r>
          </a:p>
          <a:p>
            <a:pPr marL="285750" indent="-285750">
              <a:buFontTx/>
              <a:buChar char="-"/>
            </a:pPr>
            <a:r>
              <a:rPr lang="fr-FR" dirty="0"/>
              <a:t>Des opérations exécutées ;</a:t>
            </a:r>
          </a:p>
          <a:p>
            <a:pPr marL="285750" indent="-285750">
              <a:buFontTx/>
              <a:buChar char="-"/>
            </a:pPr>
            <a:r>
              <a:rPr lang="fr-FR" dirty="0"/>
              <a:t>Des données manipulées.</a:t>
            </a:r>
          </a:p>
        </p:txBody>
      </p:sp>
      <p:sp>
        <p:nvSpPr>
          <p:cNvPr id="26" name="Signalisation droite 25">
            <a:extLst>
              <a:ext uri="{FF2B5EF4-FFF2-40B4-BE49-F238E27FC236}">
                <a16:creationId xmlns:a16="http://schemas.microsoft.com/office/drawing/2014/main" id="{31ADF76E-C717-5140-9107-EBC57C920E3C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45190CCB-EEC7-B047-8FBC-22C92C73B2E7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40F7509-897B-5142-93FA-68F1D9D474EA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F9A2CEC-78DF-C741-9C33-31F79123CEC3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1DB18A7-A75A-9D47-B28E-A2FDE45AFD6F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D849A17-FDA2-9C41-86B7-BC66D9D0B81A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A2B5D76-879B-6F4F-99C8-71CF897D5CCD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A6451EE-92B1-924B-B645-22702B0EFFA0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B03D04B5-8349-0740-8DE5-A9E38B0874F3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5368674A-C448-3F4F-B53A-7C517901B06D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222AEB60-C82F-3B46-A129-0DF0136E72A9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E39445E8-3E4F-E64E-B4E9-EED69CB69AE6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5D45CF8B-9E2D-D844-9BF7-F1E74F89FD77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A1F669F-C4DE-C348-A9F7-209DBC731780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778ECD3-63CD-6B43-B225-1AE563049BAC}"/>
              </a:ext>
            </a:extLst>
          </p:cNvPr>
          <p:cNvSpPr txBox="1"/>
          <p:nvPr/>
        </p:nvSpPr>
        <p:spPr>
          <a:xfrm>
            <a:off x="5007510" y="13253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BA510B-380F-864D-85F6-29FBC44489CF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5838C21-86CE-C941-9C86-AFE081E96500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4CC1BFB-95B9-5042-8CC2-5618BF7711EB}"/>
              </a:ext>
            </a:extLst>
          </p:cNvPr>
          <p:cNvSpPr txBox="1"/>
          <p:nvPr/>
        </p:nvSpPr>
        <p:spPr>
          <a:xfrm>
            <a:off x="84083" y="974992"/>
            <a:ext cx="962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Fin 1990 : nouvelle contrainte pour la conception de système informatique  Sécurité matérielle !</a:t>
            </a:r>
          </a:p>
          <a:p>
            <a:r>
              <a:rPr lang="fr-FR" dirty="0">
                <a:sym typeface="Wingdings" pitchFamily="2" charset="2"/>
              </a:rPr>
              <a:t> But d’un attaque physique : retrouver la clé de chiffrement !</a:t>
            </a:r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76205B7-4728-4F4E-A5FD-720FA04DC4C9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103536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8" grpId="0" animBg="1"/>
      <p:bldP spid="49" grpId="0" animBg="1"/>
      <p:bldP spid="50" grpId="0" animBg="1"/>
      <p:bldP spid="56" grpId="0"/>
      <p:bldP spid="57" grpId="0" animBg="1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5FC2A5F-6338-3D4F-AA3B-ECAB4FB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7FAD-9DB1-3641-A319-FDBD80622CF0}" type="slidenum">
              <a:rPr lang="fr-FR" smtClean="0"/>
              <a:t>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C68CD85-FDE3-EC44-A9EA-A3F45F71480A}"/>
              </a:ext>
            </a:extLst>
          </p:cNvPr>
          <p:cNvSpPr txBox="1"/>
          <p:nvPr/>
        </p:nvSpPr>
        <p:spPr>
          <a:xfrm>
            <a:off x="120316" y="868201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b="1" u="sng" dirty="0"/>
              <a:t>Principe CPA </a:t>
            </a:r>
            <a:r>
              <a:rPr lang="fr-FR" dirty="0"/>
              <a:t>: </a:t>
            </a:r>
          </a:p>
        </p:txBody>
      </p:sp>
      <p:sp>
        <p:nvSpPr>
          <p:cNvPr id="20" name="Signalisation droite 19">
            <a:extLst>
              <a:ext uri="{FF2B5EF4-FFF2-40B4-BE49-F238E27FC236}">
                <a16:creationId xmlns:a16="http://schemas.microsoft.com/office/drawing/2014/main" id="{F38AD6D7-EF5A-114A-9A82-3AB026C04B5A}"/>
              </a:ext>
            </a:extLst>
          </p:cNvPr>
          <p:cNvSpPr/>
          <p:nvPr/>
        </p:nvSpPr>
        <p:spPr>
          <a:xfrm>
            <a:off x="56923" y="65859"/>
            <a:ext cx="1664648" cy="849953"/>
          </a:xfrm>
          <a:prstGeom prst="homePlat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3446C9CC-D1DE-A343-BC17-A743BD296AB9}"/>
              </a:ext>
            </a:extLst>
          </p:cNvPr>
          <p:cNvSpPr/>
          <p:nvPr/>
        </p:nvSpPr>
        <p:spPr>
          <a:xfrm>
            <a:off x="1286914" y="72168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9736E78-AFC7-8B40-93BE-9E4F310BB4C7}"/>
              </a:ext>
            </a:extLst>
          </p:cNvPr>
          <p:cNvSpPr txBox="1"/>
          <p:nvPr/>
        </p:nvSpPr>
        <p:spPr>
          <a:xfrm>
            <a:off x="54262" y="179761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ENTREPRISE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5B90A2-FB97-D44B-A7D5-5A24AAD7678E}"/>
              </a:ext>
            </a:extLst>
          </p:cNvPr>
          <p:cNvSpPr txBox="1"/>
          <p:nvPr/>
        </p:nvSpPr>
        <p:spPr>
          <a:xfrm>
            <a:off x="1647684" y="179761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CHIFFREMENT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6382D56-6BF1-FF4C-8374-F8D7567FB782}"/>
              </a:ext>
            </a:extLst>
          </p:cNvPr>
          <p:cNvSpPr txBox="1"/>
          <p:nvPr/>
        </p:nvSpPr>
        <p:spPr>
          <a:xfrm>
            <a:off x="4029421" y="168959"/>
            <a:ext cx="180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ALGORITHME AES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827D68-A8F2-DE49-9686-DD1563B09856}"/>
              </a:ext>
            </a:extLst>
          </p:cNvPr>
          <p:cNvSpPr txBox="1"/>
          <p:nvPr/>
        </p:nvSpPr>
        <p:spPr>
          <a:xfrm>
            <a:off x="5930359" y="168958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SIDE-CHANNEL ATTACKS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724833B-57B8-3F4F-8D3D-54609728FEE4}"/>
              </a:ext>
            </a:extLst>
          </p:cNvPr>
          <p:cNvSpPr txBox="1"/>
          <p:nvPr/>
        </p:nvSpPr>
        <p:spPr>
          <a:xfrm>
            <a:off x="7851003" y="169586"/>
            <a:ext cx="19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66F9AB-0A78-1B4B-924E-681494720C00}"/>
              </a:ext>
            </a:extLst>
          </p:cNvPr>
          <p:cNvSpPr txBox="1"/>
          <p:nvPr/>
        </p:nvSpPr>
        <p:spPr>
          <a:xfrm>
            <a:off x="10142038" y="169416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CONTRE-MESURES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FD624CEF-BC33-2149-B1C4-9AF253E2E4AB}"/>
              </a:ext>
            </a:extLst>
          </p:cNvPr>
          <p:cNvSpPr/>
          <p:nvPr/>
        </p:nvSpPr>
        <p:spPr>
          <a:xfrm>
            <a:off x="3023715" y="7498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805C09FC-6640-6B4B-91BD-5783FFEA2E6F}"/>
              </a:ext>
            </a:extLst>
          </p:cNvPr>
          <p:cNvSpPr/>
          <p:nvPr/>
        </p:nvSpPr>
        <p:spPr>
          <a:xfrm>
            <a:off x="4780547" y="71709"/>
            <a:ext cx="2174246" cy="840828"/>
          </a:xfrm>
          <a:prstGeom prst="chevron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7EBF5BA8-C179-0749-BE99-FEE9F6F7A6A8}"/>
              </a:ext>
            </a:extLst>
          </p:cNvPr>
          <p:cNvSpPr/>
          <p:nvPr/>
        </p:nvSpPr>
        <p:spPr>
          <a:xfrm>
            <a:off x="6521656" y="71274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082D89CA-C2ED-0242-B752-69D0D33CD6D5}"/>
              </a:ext>
            </a:extLst>
          </p:cNvPr>
          <p:cNvSpPr/>
          <p:nvPr/>
        </p:nvSpPr>
        <p:spPr>
          <a:xfrm>
            <a:off x="8274180" y="71709"/>
            <a:ext cx="2174246" cy="840828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6C4B574-1658-FF47-A20F-9BF08E2AB47D}"/>
              </a:ext>
            </a:extLst>
          </p:cNvPr>
          <p:cNvSpPr/>
          <p:nvPr/>
        </p:nvSpPr>
        <p:spPr>
          <a:xfrm>
            <a:off x="10006324" y="77933"/>
            <a:ext cx="2174246" cy="840829"/>
          </a:xfrm>
          <a:prstGeom prst="chevr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8BDAA7-91BB-A64C-9FA1-91DDB344701E}"/>
              </a:ext>
            </a:extLst>
          </p:cNvPr>
          <p:cNvSpPr txBox="1"/>
          <p:nvPr/>
        </p:nvSpPr>
        <p:spPr>
          <a:xfrm>
            <a:off x="3274371" y="41261"/>
            <a:ext cx="180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ALGORITHME AES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00F4F55-F110-AD4B-8A1F-E877BFF9087B}"/>
              </a:ext>
            </a:extLst>
          </p:cNvPr>
          <p:cNvSpPr txBox="1"/>
          <p:nvPr/>
        </p:nvSpPr>
        <p:spPr>
          <a:xfrm>
            <a:off x="5007510" y="24225"/>
            <a:ext cx="187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SIDE-CHANNEL ATTACKS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304BAC1-8B40-C040-93C2-E55EE99C4684}"/>
              </a:ext>
            </a:extLst>
          </p:cNvPr>
          <p:cNvSpPr txBox="1"/>
          <p:nvPr/>
        </p:nvSpPr>
        <p:spPr>
          <a:xfrm>
            <a:off x="8640636" y="33734"/>
            <a:ext cx="151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CONTRE-MESURES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1D89F76-F8E0-3B4A-9765-B41183FC886D}"/>
              </a:ext>
            </a:extLst>
          </p:cNvPr>
          <p:cNvSpPr txBox="1"/>
          <p:nvPr/>
        </p:nvSpPr>
        <p:spPr>
          <a:xfrm>
            <a:off x="10353453" y="163835"/>
            <a:ext cx="15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7.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90EA822-559B-C849-AEED-0E1D41B6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" y="1167776"/>
            <a:ext cx="10199694" cy="5690223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662D94EE-47D6-E64F-B1DC-F7C49F368740}"/>
              </a:ext>
            </a:extLst>
          </p:cNvPr>
          <p:cNvSpPr txBox="1"/>
          <p:nvPr/>
        </p:nvSpPr>
        <p:spPr>
          <a:xfrm>
            <a:off x="6436245" y="31442"/>
            <a:ext cx="222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5. SIMULATIONS MATLAB &amp;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attaque réelle</a:t>
            </a:r>
          </a:p>
        </p:txBody>
      </p:sp>
    </p:spTree>
    <p:extLst>
      <p:ext uri="{BB962C8B-B14F-4D97-AF65-F5344CB8AC3E}">
        <p14:creationId xmlns:p14="http://schemas.microsoft.com/office/powerpoint/2010/main" val="36958541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3392</TotalTime>
  <Words>2548</Words>
  <Application>Microsoft Macintosh PowerPoint</Application>
  <PresentationFormat>Grand écran</PresentationFormat>
  <Paragraphs>672</Paragraphs>
  <Slides>26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!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ANIZET</dc:creator>
  <cp:lastModifiedBy>Thomas ANIZET</cp:lastModifiedBy>
  <cp:revision>156</cp:revision>
  <dcterms:created xsi:type="dcterms:W3CDTF">2018-11-10T15:25:23Z</dcterms:created>
  <dcterms:modified xsi:type="dcterms:W3CDTF">2018-11-13T13:06:29Z</dcterms:modified>
</cp:coreProperties>
</file>